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5" r:id="rId5"/>
    <p:sldId id="264" r:id="rId6"/>
    <p:sldId id="258" r:id="rId7"/>
    <p:sldId id="259" r:id="rId8"/>
    <p:sldId id="261" r:id="rId9"/>
    <p:sldId id="266" r:id="rId10"/>
    <p:sldId id="262" r:id="rId11"/>
    <p:sldId id="26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37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19872" y="1604798"/>
            <a:ext cx="5578896" cy="914532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23928" y="2276872"/>
            <a:ext cx="5040560" cy="694928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6C28FE-A424-4669-B5BB-567D6C0C7A35}" type="datetimeFigureOut">
              <a:rPr lang="zh-TW" altLang="en-US" smtClean="0"/>
              <a:t>2015/7/9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054FB50-CFF9-4BCC-954C-E05B68CF68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348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9752" y="274639"/>
            <a:ext cx="634704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339752" y="1600201"/>
            <a:ext cx="6347048" cy="4525963"/>
          </a:xfrm>
        </p:spPr>
        <p:txBody>
          <a:bodyPr/>
          <a:lstStyle/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6C28FE-A424-4669-B5BB-567D6C0C7A35}" type="datetimeFigureOut">
              <a:rPr lang="zh-TW" altLang="en-US" smtClean="0"/>
              <a:t>2015/7/9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54FB50-CFF9-4BCC-954C-E05B68CF68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0899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6C28FE-A424-4669-B5BB-567D6C0C7A35}" type="datetimeFigureOut">
              <a:rPr lang="zh-TW" altLang="en-US" smtClean="0"/>
              <a:t>2015/7/9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054FB50-CFF9-4BCC-954C-E05B68CF68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5699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C28FE-A424-4669-B5BB-567D6C0C7A35}" type="datetimeFigureOut">
              <a:rPr lang="zh-TW" altLang="en-US" smtClean="0"/>
              <a:t>2015/7/9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4FB50-CFF9-4BCC-954C-E05B68CF68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908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8208912" cy="1470025"/>
          </a:xfrm>
        </p:spPr>
        <p:txBody>
          <a:bodyPr/>
          <a:lstStyle/>
          <a:p>
            <a:r>
              <a:rPr lang="zh-TW" altLang="en-US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孝道融入公民教育</a:t>
            </a:r>
            <a:endParaRPr lang="zh-TW" altLang="en-US" sz="7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繁" panose="02020300000000000000" pitchFamily="18" charset="-120"/>
              <a:ea typeface="王漢宗特明體繁" panose="02020300000000000000" pitchFamily="18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208912" cy="93610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spc="3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奉</a:t>
            </a:r>
            <a:r>
              <a:rPr lang="zh-TW" altLang="en-US" sz="5400" spc="3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養父母的法律權責</a:t>
            </a:r>
            <a:endParaRPr lang="zh-TW" altLang="en-US" sz="5400" spc="3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繁" panose="02020300000000000000" pitchFamily="18" charset="-120"/>
              <a:ea typeface="王漢宗特明體繁" panose="02020300000000000000" pitchFamily="18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347864" y="5229200"/>
            <a:ext cx="56421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教材</a:t>
            </a:r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設計</a:t>
            </a:r>
            <a:r>
              <a:rPr lang="en-US" altLang="zh-TW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: </a:t>
            </a:r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永康國中  </a:t>
            </a:r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許靜雪</a:t>
            </a:r>
            <a:endParaRPr lang="zh-TW" alt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繁" panose="02020300000000000000" pitchFamily="18" charset="-120"/>
              <a:ea typeface="王漢宗特明體繁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題目二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 smtClean="0"/>
              <a:t>小智可否向</a:t>
            </a:r>
            <a:r>
              <a:rPr lang="zh-TW" altLang="en-US" sz="4400" dirty="0"/>
              <a:t>法院訴請免除對</a:t>
            </a:r>
            <a:r>
              <a:rPr lang="zh-TW" altLang="en-US" sz="4400" dirty="0" smtClean="0"/>
              <a:t>父親的</a:t>
            </a:r>
            <a:r>
              <a:rPr lang="zh-TW" altLang="en-US" sz="4400" dirty="0"/>
              <a:t>扶養</a:t>
            </a:r>
            <a:r>
              <a:rPr lang="zh-TW" altLang="en-US" sz="4400" dirty="0" smtClean="0"/>
              <a:t>義務？為什麼？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77783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題目二（參考答案）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z="5200" dirty="0" smtClean="0">
                <a:solidFill>
                  <a:srgbClr val="FF0000"/>
                </a:solidFill>
              </a:rPr>
              <a:t>可以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依</a:t>
            </a:r>
            <a:r>
              <a:rPr lang="en-US" altLang="zh-TW" dirty="0"/>
              <a:t>《</a:t>
            </a:r>
            <a:r>
              <a:rPr lang="zh-TW" altLang="en-US" dirty="0"/>
              <a:t>民法</a:t>
            </a:r>
            <a:r>
              <a:rPr lang="en-US" altLang="zh-TW" dirty="0"/>
              <a:t>》</a:t>
            </a:r>
            <a:r>
              <a:rPr lang="zh-TW" altLang="en-US" dirty="0"/>
              <a:t>第</a:t>
            </a:r>
            <a:r>
              <a:rPr lang="en-US" altLang="zh-TW" dirty="0"/>
              <a:t>1118-1</a:t>
            </a:r>
            <a:r>
              <a:rPr lang="zh-TW" altLang="en-US" dirty="0"/>
              <a:t>條規定，子女若曾遭父母性侵、虐待、遺棄或其他不法侵害，可以請求法院減輕或免除其扶養父母的義務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立法院</a:t>
            </a:r>
            <a:r>
              <a:rPr lang="en-US" altLang="zh-TW" dirty="0"/>
              <a:t>2010</a:t>
            </a:r>
            <a:r>
              <a:rPr lang="zh-TW" altLang="en-US" dirty="0"/>
              <a:t>年</a:t>
            </a:r>
            <a:r>
              <a:rPr lang="en-US" altLang="zh-TW" dirty="0"/>
              <a:t>01</a:t>
            </a:r>
            <a:r>
              <a:rPr lang="zh-TW" altLang="en-US" dirty="0"/>
              <a:t>月</a:t>
            </a:r>
            <a:r>
              <a:rPr lang="en-US" altLang="zh-TW" dirty="0" smtClean="0"/>
              <a:t>07</a:t>
            </a:r>
            <a:r>
              <a:rPr lang="zh-TW" altLang="en-US" dirty="0" smtClean="0"/>
              <a:t>日三</a:t>
            </a:r>
            <a:r>
              <a:rPr lang="zh-TW" altLang="en-US" dirty="0"/>
              <a:t>讀通過</a:t>
            </a:r>
            <a:r>
              <a:rPr lang="en-US" altLang="zh-TW" dirty="0"/>
              <a:t>《</a:t>
            </a:r>
            <a:r>
              <a:rPr lang="zh-TW" altLang="en-US" dirty="0"/>
              <a:t>民法</a:t>
            </a:r>
            <a:r>
              <a:rPr lang="en-US" altLang="zh-TW" dirty="0"/>
              <a:t>》</a:t>
            </a:r>
            <a:r>
              <a:rPr lang="zh-TW" altLang="en-US" dirty="0"/>
              <a:t>、</a:t>
            </a:r>
            <a:r>
              <a:rPr lang="en-US" altLang="zh-TW" dirty="0"/>
              <a:t>《</a:t>
            </a:r>
            <a:r>
              <a:rPr lang="zh-TW" altLang="en-US" dirty="0"/>
              <a:t>刑法</a:t>
            </a:r>
            <a:r>
              <a:rPr lang="en-US" altLang="zh-TW" dirty="0"/>
              <a:t>》</a:t>
            </a:r>
            <a:r>
              <a:rPr lang="zh-TW" altLang="en-US" dirty="0"/>
              <a:t>修正案，曾遭受家暴的子女，可以向法院請求減輕或免除扶養父母的義務，而不用擔心觸犯</a:t>
            </a:r>
            <a:r>
              <a:rPr lang="en-US" altLang="zh-TW" dirty="0"/>
              <a:t>《</a:t>
            </a:r>
            <a:r>
              <a:rPr lang="zh-TW" altLang="en-US" dirty="0"/>
              <a:t>刑法</a:t>
            </a:r>
            <a:r>
              <a:rPr lang="en-US" altLang="zh-TW" dirty="0"/>
              <a:t>》</a:t>
            </a:r>
            <a:r>
              <a:rPr lang="zh-TW" altLang="en-US" dirty="0"/>
              <a:t>遺棄罪。</a:t>
            </a:r>
          </a:p>
        </p:txBody>
      </p:sp>
    </p:spTree>
    <p:extLst>
      <p:ext uri="{BB962C8B-B14F-4D97-AF65-F5344CB8AC3E}">
        <p14:creationId xmlns:p14="http://schemas.microsoft.com/office/powerpoint/2010/main" val="385316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347048" cy="1143000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父母沒有撫養我，我可以不扶養他嗎？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繁" panose="02020300000000000000" pitchFamily="18" charset="-120"/>
              <a:ea typeface="王漢宗特明體繁" panose="02020300000000000000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23728" y="1484784"/>
            <a:ext cx="6696744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案例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單親家庭的小智的父親向來酗酒好賭不在家，後來小智與妹妹投靠親友接濟長大。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二十年後小智的父親生病淪落街頭，由社會局安置在護理之家，並要求小智出面扶養，但小智認為父親</a:t>
            </a:r>
            <a:r>
              <a:rPr lang="zh-TW" altLang="en-US" dirty="0"/>
              <a:t>從</a:t>
            </a:r>
            <a:r>
              <a:rPr lang="zh-TW" altLang="en-US" dirty="0" smtClean="0"/>
              <a:t>未善盡照養之責，因此拒絕履行扶養義務。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社會局認為小智拒絕扶養父親之行為已經觸法，便依遺棄罪函送法辦。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9084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參考資料：民法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2800" dirty="0">
                <a:solidFill>
                  <a:srgbClr val="FF0000"/>
                </a:solidFill>
              </a:rPr>
              <a:t>第</a:t>
            </a:r>
            <a:r>
              <a:rPr lang="en-US" altLang="zh-TW" sz="2800" dirty="0">
                <a:solidFill>
                  <a:srgbClr val="FF0000"/>
                </a:solidFill>
              </a:rPr>
              <a:t>1114</a:t>
            </a:r>
            <a:r>
              <a:rPr lang="zh-TW" altLang="en-US" sz="2800" dirty="0">
                <a:solidFill>
                  <a:srgbClr val="FF0000"/>
                </a:solidFill>
              </a:rPr>
              <a:t>條</a:t>
            </a:r>
            <a:r>
              <a:rPr lang="zh-TW" altLang="en-US" sz="2800" dirty="0"/>
              <a:t>	左列親屬，互負扶養之義務：</a:t>
            </a:r>
          </a:p>
          <a:p>
            <a:pPr marL="0" indent="0">
              <a:buNone/>
            </a:pPr>
            <a:r>
              <a:rPr lang="zh-TW" altLang="en-US" sz="2800" dirty="0"/>
              <a:t>一、直系血親相互間。</a:t>
            </a:r>
          </a:p>
          <a:p>
            <a:pPr marL="0" indent="0">
              <a:buNone/>
            </a:pPr>
            <a:r>
              <a:rPr lang="zh-TW" altLang="en-US" sz="2800" dirty="0"/>
              <a:t>二、夫妻之一方與他方之父母同居者，其相互間。</a:t>
            </a:r>
          </a:p>
          <a:p>
            <a:pPr marL="0" indent="0">
              <a:buNone/>
            </a:pPr>
            <a:r>
              <a:rPr lang="zh-TW" altLang="en-US" sz="2800" dirty="0"/>
              <a:t>三、兄弟姊妹相互間。</a:t>
            </a:r>
          </a:p>
          <a:p>
            <a:pPr marL="0" indent="0">
              <a:buNone/>
            </a:pPr>
            <a:r>
              <a:rPr lang="zh-TW" altLang="en-US" sz="2800" dirty="0"/>
              <a:t>四、家長家屬相互間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>
                <a:solidFill>
                  <a:srgbClr val="FF0000"/>
                </a:solidFill>
              </a:rPr>
              <a:t>第</a:t>
            </a:r>
            <a:r>
              <a:rPr lang="en-US" altLang="zh-TW" sz="2800" dirty="0">
                <a:solidFill>
                  <a:srgbClr val="FF0000"/>
                </a:solidFill>
              </a:rPr>
              <a:t>1116-2</a:t>
            </a:r>
            <a:r>
              <a:rPr lang="zh-TW" altLang="en-US" sz="2800" dirty="0">
                <a:solidFill>
                  <a:srgbClr val="FF0000"/>
                </a:solidFill>
              </a:rPr>
              <a:t>條</a:t>
            </a:r>
            <a:r>
              <a:rPr lang="zh-TW" altLang="en-US" sz="2800" dirty="0"/>
              <a:t>	父母對於未成年子女之扶養義務，不因結婚經撤銷或離婚而受影響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882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參考資料：民法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</a:rPr>
              <a:t>第</a:t>
            </a:r>
            <a:r>
              <a:rPr lang="en-US" altLang="zh-TW" dirty="0">
                <a:solidFill>
                  <a:srgbClr val="FF0000"/>
                </a:solidFill>
              </a:rPr>
              <a:t>1117</a:t>
            </a:r>
            <a:r>
              <a:rPr lang="zh-TW" altLang="en-US" dirty="0">
                <a:solidFill>
                  <a:srgbClr val="FF0000"/>
                </a:solidFill>
              </a:rPr>
              <a:t>條</a:t>
            </a:r>
            <a:r>
              <a:rPr lang="zh-TW" altLang="en-US" dirty="0"/>
              <a:t>	受扶養權利者，以不能維持生活而無謀生能力者為限。</a:t>
            </a:r>
          </a:p>
          <a:p>
            <a:pPr marL="0" indent="0">
              <a:buNone/>
            </a:pPr>
            <a:r>
              <a:rPr lang="zh-TW" altLang="en-US" dirty="0"/>
              <a:t>前項無謀生能力之限制，於直系血親尊親屬，不適用之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第</a:t>
            </a:r>
            <a:r>
              <a:rPr lang="en-US" altLang="zh-TW" dirty="0">
                <a:solidFill>
                  <a:srgbClr val="FF0000"/>
                </a:solidFill>
              </a:rPr>
              <a:t>1118</a:t>
            </a:r>
            <a:r>
              <a:rPr lang="zh-TW" altLang="en-US" dirty="0">
                <a:solidFill>
                  <a:srgbClr val="FF0000"/>
                </a:solidFill>
              </a:rPr>
              <a:t>條</a:t>
            </a:r>
            <a:r>
              <a:rPr lang="zh-TW" altLang="en-US" dirty="0"/>
              <a:t>	因負擔扶養義務而不能維持自己生活者，免除其義務。但受扶養權利者為直系血親尊親屬或配偶時，減輕其義務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150395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參考資料：民法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</a:rPr>
              <a:t>第</a:t>
            </a:r>
            <a:r>
              <a:rPr lang="en-US" altLang="zh-TW" dirty="0">
                <a:solidFill>
                  <a:srgbClr val="FF0000"/>
                </a:solidFill>
              </a:rPr>
              <a:t>1118-1</a:t>
            </a:r>
            <a:r>
              <a:rPr lang="zh-TW" altLang="en-US" dirty="0">
                <a:solidFill>
                  <a:srgbClr val="FF0000"/>
                </a:solidFill>
              </a:rPr>
              <a:t>條</a:t>
            </a:r>
            <a:r>
              <a:rPr lang="zh-TW" altLang="en-US" dirty="0"/>
              <a:t>	受扶養權利者有下列情形之一，由負扶養義務者負擔扶養義務顯失公平，負扶養義務者得請求法院減輕其扶養義務：</a:t>
            </a:r>
          </a:p>
          <a:p>
            <a:pPr marL="0" indent="0">
              <a:buNone/>
            </a:pPr>
            <a:r>
              <a:rPr lang="zh-TW" altLang="en-US" dirty="0"/>
              <a:t>一、對負扶養義務者、其配偶或直系血親故意為虐待、重大侮辱或其他身體、精神上之不法侵害行為。</a:t>
            </a:r>
          </a:p>
          <a:p>
            <a:pPr marL="0" indent="0">
              <a:buNone/>
            </a:pPr>
            <a:r>
              <a:rPr lang="zh-TW" altLang="en-US" dirty="0"/>
              <a:t>二、對負扶養義務者無正當理由未盡扶養義務。</a:t>
            </a:r>
          </a:p>
          <a:p>
            <a:pPr marL="0" indent="0">
              <a:buNone/>
            </a:pPr>
            <a:r>
              <a:rPr lang="zh-TW" altLang="en-US" dirty="0"/>
              <a:t>受扶養權利者對負扶養義務者有前項各款行為之一，且情節重大者，法院得免除其扶養義務。</a:t>
            </a:r>
          </a:p>
          <a:p>
            <a:pPr marL="0" indent="0">
              <a:buNone/>
            </a:pPr>
            <a:r>
              <a:rPr lang="zh-TW" altLang="en-US" dirty="0"/>
              <a:t>前二項規定，受扶養權利者為負扶養義務者之未成年直系血親卑親屬者，不適用之。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578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參考資料：刑法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</a:rPr>
              <a:t>第</a:t>
            </a:r>
            <a:r>
              <a:rPr lang="en-US" altLang="zh-TW" dirty="0">
                <a:solidFill>
                  <a:srgbClr val="FF0000"/>
                </a:solidFill>
              </a:rPr>
              <a:t>293</a:t>
            </a:r>
            <a:r>
              <a:rPr lang="zh-TW" altLang="en-US" dirty="0" smtClean="0">
                <a:solidFill>
                  <a:srgbClr val="FF0000"/>
                </a:solidFill>
              </a:rPr>
              <a:t>條</a:t>
            </a:r>
            <a:r>
              <a:rPr lang="zh-TW" altLang="en-US" dirty="0" smtClean="0"/>
              <a:t>遺棄</a:t>
            </a:r>
            <a:r>
              <a:rPr lang="zh-TW" altLang="en-US" dirty="0"/>
              <a:t>無自救力之人者，處六月以下有期徒刑、拘役或一百元以下罰金。</a:t>
            </a:r>
          </a:p>
          <a:p>
            <a:pPr marL="0" indent="0">
              <a:buNone/>
            </a:pPr>
            <a:r>
              <a:rPr lang="zh-TW" altLang="en-US" dirty="0"/>
              <a:t>因而致人於死者，處五年以下有期徒刑；致重傷者，處三年以下有期徒刑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第</a:t>
            </a:r>
            <a:r>
              <a:rPr lang="en-US" altLang="zh-TW" dirty="0">
                <a:solidFill>
                  <a:srgbClr val="FF0000"/>
                </a:solidFill>
              </a:rPr>
              <a:t>294</a:t>
            </a:r>
            <a:r>
              <a:rPr lang="zh-TW" altLang="en-US" dirty="0" smtClean="0">
                <a:solidFill>
                  <a:srgbClr val="FF0000"/>
                </a:solidFill>
              </a:rPr>
              <a:t>條</a:t>
            </a:r>
            <a:r>
              <a:rPr lang="zh-TW" altLang="en-US" dirty="0" smtClean="0"/>
              <a:t>對於</a:t>
            </a:r>
            <a:r>
              <a:rPr lang="zh-TW" altLang="en-US" dirty="0"/>
              <a:t>無自救力之人，依法令或契約應扶助、養育或保護而遺棄之，或不為其生存所必要之扶助、養育或保護者，處六月以上、五年以下有期徒刑。</a:t>
            </a:r>
          </a:p>
          <a:p>
            <a:pPr marL="0" indent="0">
              <a:buNone/>
            </a:pPr>
            <a:r>
              <a:rPr lang="zh-TW" altLang="en-US" dirty="0"/>
              <a:t>因而致人於死者，處無期徒刑或七年以上有期徒刑；致重傷者，處三年以上十年以下有期徒刑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477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參考資料：</a:t>
            </a:r>
            <a:r>
              <a:rPr lang="zh-TW" altLang="en-US" dirty="0" smtClean="0"/>
              <a:t>刑法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23728" y="1340768"/>
            <a:ext cx="6696744" cy="51845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zh-TW" altLang="en-US" sz="3700" dirty="0">
                <a:solidFill>
                  <a:srgbClr val="FF0000"/>
                </a:solidFill>
              </a:rPr>
              <a:t>第</a:t>
            </a:r>
            <a:r>
              <a:rPr lang="en-US" altLang="zh-TW" sz="3700" dirty="0">
                <a:solidFill>
                  <a:srgbClr val="FF0000"/>
                </a:solidFill>
              </a:rPr>
              <a:t>294-1</a:t>
            </a:r>
            <a:r>
              <a:rPr lang="zh-TW" altLang="en-US" sz="3700" dirty="0">
                <a:solidFill>
                  <a:srgbClr val="FF0000"/>
                </a:solidFill>
              </a:rPr>
              <a:t>條</a:t>
            </a:r>
            <a:r>
              <a:rPr lang="zh-TW" altLang="en-US" sz="3700" dirty="0"/>
              <a:t>	對於無自救力之人，依民法親屬編應扶助、養育或保護，因有下列情形之一，而不為無自救力之人生存所必要之扶助、養育或保護者，</a:t>
            </a:r>
            <a:r>
              <a:rPr lang="zh-TW" altLang="en-US" sz="3700" b="1" u="sng" dirty="0"/>
              <a:t>不罰</a:t>
            </a:r>
            <a:r>
              <a:rPr lang="zh-TW" altLang="en-US" sz="3700" dirty="0"/>
              <a:t>：</a:t>
            </a:r>
          </a:p>
          <a:p>
            <a:pPr marL="0" indent="0">
              <a:buNone/>
            </a:pPr>
            <a:r>
              <a:rPr lang="zh-TW" altLang="en-US" sz="3700" dirty="0"/>
              <a:t>一、無自救力之人前為最輕本刑六月以上有期徒刑之罪之行為，而侵害其生命、身體或自由者。</a:t>
            </a:r>
          </a:p>
          <a:p>
            <a:pPr marL="0" indent="0">
              <a:buNone/>
            </a:pPr>
            <a:r>
              <a:rPr lang="zh-TW" altLang="en-US" sz="3700" dirty="0"/>
              <a:t>二、無自救力之人前對其為第二百二十七條第三項、第二百二十八條第二項、第二百三十一條第一項、第二百八十六條之行為或人口販運防制法第三十二條、第三十三條之行為者。</a:t>
            </a:r>
          </a:p>
          <a:p>
            <a:pPr marL="0" indent="0">
              <a:buNone/>
            </a:pPr>
            <a:r>
              <a:rPr lang="zh-TW" altLang="en-US" sz="3700" dirty="0"/>
              <a:t>三、無自救力之人前侵害其生命、身體、自由，而故意犯前二款以外之罪，經判處逾六月有期徒刑確定者。</a:t>
            </a:r>
          </a:p>
          <a:p>
            <a:pPr marL="0" indent="0">
              <a:buNone/>
            </a:pPr>
            <a:r>
              <a:rPr lang="zh-TW" altLang="en-US" sz="3700" dirty="0"/>
              <a:t>四、無自救力之人前對其無正當理由未盡扶養義務持續逾二年，且情節重大者</a:t>
            </a:r>
            <a:r>
              <a:rPr lang="zh-TW" altLang="en-US" sz="3700" dirty="0" smtClean="0"/>
              <a:t>。</a:t>
            </a:r>
            <a:endParaRPr lang="en-US" altLang="zh-TW" sz="3700" dirty="0" smtClean="0"/>
          </a:p>
          <a:p>
            <a:pPr marL="0" indent="0">
              <a:buNone/>
            </a:pPr>
            <a:endParaRPr lang="zh-TW" altLang="en-US" sz="3700" dirty="0"/>
          </a:p>
          <a:p>
            <a:pPr marL="0" indent="0">
              <a:buNone/>
            </a:pPr>
            <a:r>
              <a:rPr lang="zh-TW" altLang="en-US" sz="3700" dirty="0">
                <a:solidFill>
                  <a:srgbClr val="FF0000"/>
                </a:solidFill>
              </a:rPr>
              <a:t>第</a:t>
            </a:r>
            <a:r>
              <a:rPr lang="en-US" altLang="zh-TW" sz="3700" dirty="0">
                <a:solidFill>
                  <a:srgbClr val="FF0000"/>
                </a:solidFill>
              </a:rPr>
              <a:t>295</a:t>
            </a:r>
            <a:r>
              <a:rPr lang="zh-TW" altLang="en-US" sz="3700" dirty="0">
                <a:solidFill>
                  <a:srgbClr val="FF0000"/>
                </a:solidFill>
              </a:rPr>
              <a:t>條</a:t>
            </a:r>
            <a:r>
              <a:rPr lang="zh-TW" altLang="en-US" sz="3700" dirty="0"/>
              <a:t>	對於直系血親尊親屬犯第二百九十四條之罪者，加重其刑至二分之一</a:t>
            </a:r>
            <a:r>
              <a:rPr lang="zh-TW" altLang="en-US" sz="3700" dirty="0" smtClean="0"/>
              <a:t>。</a:t>
            </a:r>
            <a:endParaRPr lang="zh-TW" altLang="en-US" sz="3700" dirty="0"/>
          </a:p>
        </p:txBody>
      </p:sp>
    </p:spTree>
    <p:extLst>
      <p:ext uri="{BB962C8B-B14F-4D97-AF65-F5344CB8AC3E}">
        <p14:creationId xmlns:p14="http://schemas.microsoft.com/office/powerpoint/2010/main" val="640987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題目一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/>
              <a:t>小智拒絕扶養父親，是否會構成</a:t>
            </a:r>
            <a:r>
              <a:rPr lang="zh-TW" altLang="en-US" sz="4400"/>
              <a:t>犯罪</a:t>
            </a:r>
            <a:r>
              <a:rPr lang="zh-TW" altLang="en-US" sz="4400" smtClean="0"/>
              <a:t>？為什麼？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572341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6347048" cy="1143000"/>
          </a:xfrm>
        </p:spPr>
        <p:txBody>
          <a:bodyPr/>
          <a:lstStyle/>
          <a:p>
            <a:r>
              <a:rPr lang="zh-TW" altLang="en-US" dirty="0" smtClean="0"/>
              <a:t>題目一（參考答案）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《</a:t>
            </a:r>
            <a:r>
              <a:rPr lang="zh-TW" altLang="en-US" dirty="0"/>
              <a:t>刑法</a:t>
            </a:r>
            <a:r>
              <a:rPr lang="en-US" altLang="zh-TW" dirty="0" smtClean="0"/>
              <a:t>》</a:t>
            </a:r>
            <a:r>
              <a:rPr lang="zh-TW" altLang="en-US" dirty="0" smtClean="0"/>
              <a:t>規定子女若遺棄</a:t>
            </a:r>
            <a:r>
              <a:rPr lang="zh-TW" altLang="en-US" dirty="0"/>
              <a:t>父母等直系血親尊親屬，可處六個月以上、五年以下徒刑，並加重其刑至二分之一；實務上罪行一旦成立，被告通常都要坐牢，不能易科罰金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但</a:t>
            </a:r>
            <a:r>
              <a:rPr lang="zh-TW" altLang="en-US" dirty="0" smtClean="0"/>
              <a:t>依</a:t>
            </a:r>
            <a:r>
              <a:rPr lang="en-US" altLang="zh-TW" dirty="0" smtClean="0">
                <a:latin typeface="新細明體"/>
                <a:ea typeface="新細明體"/>
              </a:rPr>
              <a:t>《</a:t>
            </a:r>
            <a:r>
              <a:rPr lang="zh-TW" altLang="en-US" dirty="0">
                <a:latin typeface="新細明體"/>
              </a:rPr>
              <a:t>民法</a:t>
            </a:r>
            <a:r>
              <a:rPr lang="en-US" altLang="zh-TW" dirty="0" smtClean="0">
                <a:latin typeface="新細明體"/>
                <a:ea typeface="新細明體"/>
              </a:rPr>
              <a:t>》</a:t>
            </a:r>
            <a:r>
              <a:rPr lang="zh-TW" altLang="en-US" dirty="0" smtClean="0"/>
              <a:t>第</a:t>
            </a:r>
            <a:r>
              <a:rPr lang="en-US" altLang="zh-TW" dirty="0"/>
              <a:t>1118-1</a:t>
            </a:r>
            <a:r>
              <a:rPr lang="zh-TW" altLang="en-US" dirty="0" smtClean="0"/>
              <a:t>條規定</a:t>
            </a:r>
            <a:r>
              <a:rPr lang="zh-TW" altLang="en-US" dirty="0"/>
              <a:t>，</a:t>
            </a:r>
            <a:r>
              <a:rPr lang="zh-TW" altLang="en-US" dirty="0" smtClean="0"/>
              <a:t>子女</a:t>
            </a:r>
            <a:r>
              <a:rPr lang="zh-TW" altLang="en-US" dirty="0"/>
              <a:t>若曾遭父母性侵、虐待、遺棄或其他不法侵害，可以請求法院減輕或免除其扶養父母的</a:t>
            </a:r>
            <a:r>
              <a:rPr lang="zh-TW" altLang="en-US" dirty="0" smtClean="0"/>
              <a:t>義務。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曾對孩子做出殺人</a:t>
            </a:r>
            <a:r>
              <a:rPr lang="zh-TW" altLang="en-US" dirty="0"/>
              <a:t>未遂、性侵、虐待或棄養等行為的父母</a:t>
            </a:r>
            <a:r>
              <a:rPr lang="zh-TW" altLang="en-US" dirty="0" smtClean="0"/>
              <a:t>，其子女日後</a:t>
            </a:r>
            <a:r>
              <a:rPr lang="zh-TW" altLang="en-US" sz="4700" dirty="0" smtClean="0">
                <a:solidFill>
                  <a:srgbClr val="FF0000"/>
                </a:solidFill>
              </a:rPr>
              <a:t>可</a:t>
            </a:r>
            <a:r>
              <a:rPr lang="zh-TW" altLang="en-US" sz="4700" dirty="0">
                <a:solidFill>
                  <a:srgbClr val="FF0000"/>
                </a:solidFill>
              </a:rPr>
              <a:t>免除遺棄罪的追訴。</a:t>
            </a:r>
          </a:p>
        </p:txBody>
      </p:sp>
    </p:spTree>
    <p:extLst>
      <p:ext uri="{BB962C8B-B14F-4D97-AF65-F5344CB8AC3E}">
        <p14:creationId xmlns:p14="http://schemas.microsoft.com/office/powerpoint/2010/main" val="1588786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訂 6">
      <a:majorFont>
        <a:latin typeface="華康楷書體W7"/>
        <a:ea typeface="華康秀風體W3(P)"/>
        <a:cs typeface=""/>
      </a:majorFont>
      <a:minorFont>
        <a:latin typeface="華康中圓體"/>
        <a:ea typeface="華康芸風體W3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大手小手</Template>
  <TotalTime>343</TotalTime>
  <Words>508</Words>
  <Application>Microsoft Office PowerPoint</Application>
  <PresentationFormat>如螢幕大小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孝道融入公民教育</vt:lpstr>
      <vt:lpstr>父母沒有撫養我，我可以不扶養他嗎？</vt:lpstr>
      <vt:lpstr>參考資料：民法</vt:lpstr>
      <vt:lpstr>參考資料：民法</vt:lpstr>
      <vt:lpstr>參考資料：民法</vt:lpstr>
      <vt:lpstr>參考資料：刑法</vt:lpstr>
      <vt:lpstr>參考資料：刑法</vt:lpstr>
      <vt:lpstr>題目一</vt:lpstr>
      <vt:lpstr>題目一（參考答案）</vt:lpstr>
      <vt:lpstr>題目二</vt:lpstr>
      <vt:lpstr>題目二（參考答案）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許靜雪</dc:creator>
  <cp:lastModifiedBy>許靜雪</cp:lastModifiedBy>
  <cp:revision>24</cp:revision>
  <dcterms:created xsi:type="dcterms:W3CDTF">2015-07-08T09:32:56Z</dcterms:created>
  <dcterms:modified xsi:type="dcterms:W3CDTF">2015-07-09T03:38:24Z</dcterms:modified>
</cp:coreProperties>
</file>