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78" r:id="rId25"/>
    <p:sldId id="287" r:id="rId26"/>
    <p:sldId id="281" r:id="rId27"/>
    <p:sldId id="282" r:id="rId28"/>
    <p:sldId id="285" r:id="rId29"/>
    <p:sldId id="286" r:id="rId30"/>
  </p:sldIdLst>
  <p:sldSz cx="9144000" cy="6858000" type="screen4x3"/>
  <p:notesSz cx="6858000" cy="9144000"/>
  <p:embeddedFontLst>
    <p:embeddedFont>
      <p:font typeface="華康古印體" pitchFamily="65" charset="-120"/>
      <p:regular r:id="rId31"/>
    </p:embeddedFont>
    <p:embeddedFont>
      <p:font typeface="華康棒棒體W5" pitchFamily="81" charset="-12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華康少女文字W7" pitchFamily="81" charset="-120"/>
      <p:regular r:id="rId37"/>
    </p:embeddedFont>
    <p:embeddedFont>
      <p:font typeface="宋体" pitchFamily="2" charset="-122"/>
      <p:regular r:id="rId38"/>
    </p:embeddedFont>
    <p:embeddedFont>
      <p:font typeface="華康圓緣體W4" pitchFamily="81" charset="-120"/>
      <p:regular r:id="rId39"/>
    </p:embeddedFont>
    <p:embeddedFont>
      <p:font typeface="華康POP1體W5" pitchFamily="81" charset="-120"/>
      <p:regular r:id="rId40"/>
    </p:embeddedFont>
    <p:embeddedFont>
      <p:font typeface="華康方圓體W7" pitchFamily="81" charset="-120"/>
      <p:regular r:id="rId41"/>
    </p:embeddedFont>
    <p:embeddedFont>
      <p:font typeface="華康墨字體" pitchFamily="81" charset="-120"/>
      <p:regular r:id="rId42"/>
    </p:embeddedFont>
    <p:embeddedFont>
      <p:font typeface="華康布丁體" pitchFamily="81" charset="-120"/>
      <p:regular r:id="rId43"/>
    </p:embeddedFont>
    <p:embeddedFont>
      <p:font typeface="華康海報體W9" pitchFamily="81" charset="-120"/>
      <p:regular r:id="rId44"/>
    </p:embeddedFont>
    <p:embeddedFont>
      <p:font typeface="華康行楷體W5" pitchFamily="65" charset="-120"/>
      <p:regular r:id="rId45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0D91"/>
    <a:srgbClr val="9900CC"/>
    <a:srgbClr val="D1CC00"/>
    <a:srgbClr val="A60E90"/>
    <a:srgbClr val="600853"/>
    <a:srgbClr val="E46D0A"/>
    <a:srgbClr val="8E07A9"/>
    <a:srgbClr val="F68D36"/>
    <a:srgbClr val="FFFFD5"/>
    <a:srgbClr val="FF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614" autoAdjust="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02" y="1287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4123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390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474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78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410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8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81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94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034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475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59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47221-FAFD-41E0-BB0F-2C937117684D}" type="datetimeFigureOut">
              <a:rPr lang="zh-TW" altLang="en-US" smtClean="0"/>
              <a:t>2013/10/13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FA1A2-F92B-46A4-91FD-435B9E3483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750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://loldaddy.com/pics/835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6.xml"/><Relationship Id="rId7" Type="http://schemas.openxmlformats.org/officeDocument/2006/relationships/slide" Target="slide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BSun1R1EQk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w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egUBoQ7PUU" TargetMode="External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big5.s1979.com/site/image.s1979.com/allimg/130916/457-1309160Q259.jpg" TargetMode="External"/><Relationship Id="rId3" Type="http://schemas.openxmlformats.org/officeDocument/2006/relationships/hyperlink" Target="http://leslovestudy.com/liberal-studies/index.shtml" TargetMode="External"/><Relationship Id="rId7" Type="http://schemas.openxmlformats.org/officeDocument/2006/relationships/hyperlink" Target="https://sites.google.com/site/ejegender/lian-shu-tao-lun/qing-shao-nian-you-hua-shuo" TargetMode="External"/><Relationship Id="rId12" Type="http://schemas.openxmlformats.org/officeDocument/2006/relationships/image" Target="../media/image63.jpeg"/><Relationship Id="rId2" Type="http://schemas.openxmlformats.org/officeDocument/2006/relationships/hyperlink" Target="https://sites.google.com/site/ejegender/hom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ic3.nipic.com/20090526/2490566_210032078_2.jpg" TargetMode="External"/><Relationship Id="rId11" Type="http://schemas.openxmlformats.org/officeDocument/2006/relationships/hyperlink" Target="http://s.verywed.com/s2/2007/11/25/1195998897_c30ed49796d4dd1c97e6a5cae5601f2e.jpg" TargetMode="External"/><Relationship Id="rId5" Type="http://schemas.openxmlformats.org/officeDocument/2006/relationships/hyperlink" Target="http://pic6.nipic.com/20100330/4598636_160829029004_2.jpg" TargetMode="External"/><Relationship Id="rId10" Type="http://schemas.openxmlformats.org/officeDocument/2006/relationships/hyperlink" Target="http://pic.bahamut.com.tw/B/2KU/31/0000051131.JPG" TargetMode="External"/><Relationship Id="rId4" Type="http://schemas.openxmlformats.org/officeDocument/2006/relationships/hyperlink" Target="http://i1.w.hjfile.cn/doc/201107/4b279265c02b162547.gif" TargetMode="External"/><Relationship Id="rId9" Type="http://schemas.openxmlformats.org/officeDocument/2006/relationships/hyperlink" Target="http://img1.bbs.163.com/20090308/photoshow/fr/frankkin/83d99bd57b5ef89c17d4df9d6c489d1e.jpg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s1.djyimg.com/i6/1012280547152392.jpg" TargetMode="External"/><Relationship Id="rId13" Type="http://schemas.openxmlformats.org/officeDocument/2006/relationships/hyperlink" Target="http://pic3.nipic.com/20090522/2490825_235119057_2.jpg" TargetMode="External"/><Relationship Id="rId3" Type="http://schemas.openxmlformats.org/officeDocument/2006/relationships/hyperlink" Target="http://loldaddy.com/pics/8352" TargetMode="External"/><Relationship Id="rId7" Type="http://schemas.openxmlformats.org/officeDocument/2006/relationships/hyperlink" Target="http://img.blog.163.com/photo/BCFZD3yVIoQNF3LIH8JCuQ==/1703486559053388669.jpg" TargetMode="External"/><Relationship Id="rId12" Type="http://schemas.openxmlformats.org/officeDocument/2006/relationships/hyperlink" Target="http://upload.wikimedia.org/wikipedia/commons/8/89/Johanna_sigurdardottir_official_portrait.jpg" TargetMode="External"/><Relationship Id="rId2" Type="http://schemas.openxmlformats.org/officeDocument/2006/relationships/hyperlink" Target="http://img.5snow.com/files/0/0aa7ac452f054cd8d34380563c96b58f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-idea.shu.edu.tw/news/images_news/2011_jcom_99_rtf_tv_unfitted.jpg" TargetMode="External"/><Relationship Id="rId11" Type="http://schemas.openxmlformats.org/officeDocument/2006/relationships/hyperlink" Target="http://upload.wikimedia.org/wikipedia/commons/c/c4/Jason_Wu_Shankbone_2009_Metropolitan_Opera.jpg" TargetMode="External"/><Relationship Id="rId5" Type="http://schemas.openxmlformats.org/officeDocument/2006/relationships/hyperlink" Target="http://nengaf.web.fc2.com/sozai/a_0001.jpg" TargetMode="External"/><Relationship Id="rId10" Type="http://schemas.openxmlformats.org/officeDocument/2006/relationships/hyperlink" Target="http://images.china.cn/attachement/jpg/site1000/20111021/0019b91ec932100b2ae831.jpg" TargetMode="External"/><Relationship Id="rId4" Type="http://schemas.openxmlformats.org/officeDocument/2006/relationships/hyperlink" Target="http://www.loveyd.com/upimg/allimgs/090511/06460315.jpg" TargetMode="External"/><Relationship Id="rId9" Type="http://schemas.openxmlformats.org/officeDocument/2006/relationships/hyperlink" Target="http://big5.ifeng.com/gate/big5/blogfile.ifeng.com/uploadfiles/blog_attachment/1306/18/2333818_13717792602824.jpg" TargetMode="External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2.gif"/><Relationship Id="rId3" Type="http://schemas.openxmlformats.org/officeDocument/2006/relationships/slide" Target="slide6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slide" Target="slide4.xml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slide" Target="slide6.xml"/><Relationship Id="rId12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slide" Target="slide6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slide" Target="slide3.xml"/><Relationship Id="rId4" Type="http://schemas.openxmlformats.org/officeDocument/2006/relationships/slide" Target="slide5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Local Settings\Temporary Internet Files\Content.IE5\GOQO9YJG\MC900417948[1].wmf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91" y="333391"/>
            <a:ext cx="6764650" cy="626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 rot="694069">
            <a:off x="4572048" y="1844544"/>
            <a:ext cx="4176368" cy="1641015"/>
          </a:xfrm>
        </p:spPr>
        <p:txBody>
          <a:bodyPr>
            <a:normAutofit/>
          </a:bodyPr>
          <a:lstStyle/>
          <a:p>
            <a:r>
              <a:rPr lang="en-US" altLang="zh-TW" sz="3600" dirty="0" smtClean="0">
                <a:solidFill>
                  <a:schemeClr val="bg2">
                    <a:lumMod val="25000"/>
                  </a:schemeClr>
                </a:solidFill>
                <a:latin typeface="華康方圓體W7" pitchFamily="81" charset="-120"/>
                <a:ea typeface="華康方圓體W7" pitchFamily="81" charset="-120"/>
              </a:rPr>
              <a:t>~</a:t>
            </a:r>
            <a:r>
              <a:rPr lang="zh-TW" altLang="en-US" sz="3600" dirty="0" smtClean="0">
                <a:solidFill>
                  <a:schemeClr val="bg2">
                    <a:lumMod val="25000"/>
                  </a:schemeClr>
                </a:solidFill>
                <a:latin typeface="華康方圓體W7" pitchFamily="81" charset="-120"/>
                <a:ea typeface="華康方圓體W7" pitchFamily="81" charset="-120"/>
              </a:rPr>
              <a:t>性別</a:t>
            </a:r>
            <a:r>
              <a:rPr lang="zh-TW" altLang="en-US" sz="3600" dirty="0">
                <a:solidFill>
                  <a:schemeClr val="bg2">
                    <a:lumMod val="25000"/>
                  </a:schemeClr>
                </a:solidFill>
                <a:latin typeface="華康方圓體W7" pitchFamily="81" charset="-120"/>
                <a:ea typeface="華康方圓體W7" pitchFamily="81" charset="-120"/>
              </a:rPr>
              <a:t>平等</a:t>
            </a:r>
            <a:r>
              <a:rPr lang="zh-TW" altLang="en-US" sz="3600" dirty="0" smtClean="0">
                <a:solidFill>
                  <a:schemeClr val="bg2">
                    <a:lumMod val="25000"/>
                  </a:schemeClr>
                </a:solidFill>
                <a:latin typeface="華康方圓體W7" pitchFamily="81" charset="-120"/>
                <a:ea typeface="華康方圓體W7" pitchFamily="81" charset="-120"/>
              </a:rPr>
              <a:t>教育</a:t>
            </a:r>
            <a:r>
              <a:rPr lang="en-US" altLang="zh-TW" sz="3600" dirty="0" smtClean="0">
                <a:solidFill>
                  <a:schemeClr val="bg2">
                    <a:lumMod val="25000"/>
                  </a:schemeClr>
                </a:solidFill>
                <a:latin typeface="華康方圓體W7" pitchFamily="81" charset="-120"/>
                <a:ea typeface="華康方圓體W7" pitchFamily="81" charset="-120"/>
              </a:rPr>
              <a:t>~</a:t>
            </a:r>
            <a:endParaRPr lang="zh-TW" altLang="en-US" sz="3600" dirty="0">
              <a:solidFill>
                <a:schemeClr val="bg2">
                  <a:lumMod val="25000"/>
                </a:schemeClr>
              </a:solidFill>
              <a:latin typeface="華康方圓體W7" pitchFamily="81" charset="-120"/>
              <a:ea typeface="華康方圓體W7" pitchFamily="81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883768" y="4653136"/>
            <a:ext cx="3704456" cy="1343000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002060"/>
                </a:solidFill>
                <a:latin typeface="華康方圓體W7" pitchFamily="81" charset="-120"/>
                <a:ea typeface="華康方圓體W7" pitchFamily="81" charset="-120"/>
              </a:rPr>
              <a:t>台南市立佳里國中</a:t>
            </a:r>
            <a:endParaRPr lang="en-US" altLang="zh-TW" sz="2800" dirty="0" smtClean="0">
              <a:solidFill>
                <a:srgbClr val="002060"/>
              </a:solidFill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sz="2800" dirty="0">
                <a:solidFill>
                  <a:srgbClr val="002060"/>
                </a:solidFill>
                <a:latin typeface="華康方圓體W7" pitchFamily="81" charset="-120"/>
                <a:ea typeface="華康方圓體W7" pitchFamily="81" charset="-120"/>
              </a:rPr>
              <a:t>李貞儀</a:t>
            </a:r>
            <a:r>
              <a:rPr lang="zh-TW" altLang="en-US" sz="2800" dirty="0" smtClean="0">
                <a:solidFill>
                  <a:srgbClr val="002060"/>
                </a:solidFill>
                <a:latin typeface="華康方圓體W7" pitchFamily="81" charset="-120"/>
                <a:ea typeface="華康方圓體W7" pitchFamily="81" charset="-120"/>
              </a:rPr>
              <a:t>實習老師</a:t>
            </a:r>
            <a:endParaRPr lang="zh-TW" altLang="en-US" sz="2800" dirty="0">
              <a:solidFill>
                <a:srgbClr val="002060"/>
              </a:solidFill>
              <a:latin typeface="華康方圓體W7" pitchFamily="81" charset="-120"/>
              <a:ea typeface="華康方圓體W7" pitchFamily="81" charset="-120"/>
            </a:endParaRPr>
          </a:p>
        </p:txBody>
      </p:sp>
      <p:pic>
        <p:nvPicPr>
          <p:cNvPr id="2050" name="Picture 2" descr="C:\Documents and Settings\User\Local Settings\Temporary Internet Files\Content.IE5\9G1YWXQF\MC90044627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308" y="333391"/>
            <a:ext cx="2647844" cy="233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924612" y="2996952"/>
            <a:ext cx="73197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8000" b="1" spc="30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華康方圓體W7" pitchFamily="81" charset="-120"/>
                <a:ea typeface="華康方圓體W7" pitchFamily="81" charset="-120"/>
              </a:rPr>
              <a:t>顛 </a:t>
            </a:r>
            <a:r>
              <a:rPr lang="zh-TW" altLang="en-US" sz="8000" b="1" spc="30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華康方圓體W7" pitchFamily="81" charset="-120"/>
                <a:ea typeface="華康方圓體W7" pitchFamily="81" charset="-120"/>
              </a:rPr>
              <a:t>覆</a:t>
            </a:r>
            <a:r>
              <a:rPr lang="zh-TW" altLang="en-US" sz="4000" b="1" spc="30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華康方圓體W7" pitchFamily="81" charset="-120"/>
                <a:ea typeface="華康方圓體W7" pitchFamily="81" charset="-120"/>
              </a:rPr>
              <a:t> </a:t>
            </a:r>
            <a:r>
              <a:rPr lang="zh-TW" altLang="en-US" sz="6000" b="1" spc="30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華康方圓體W7" pitchFamily="81" charset="-120"/>
                <a:ea typeface="華康方圓體W7" pitchFamily="81" charset="-120"/>
              </a:rPr>
              <a:t>你</a:t>
            </a:r>
            <a:r>
              <a:rPr lang="zh-TW" altLang="en-US" sz="6000" b="1" spc="30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華康方圓體W7" pitchFamily="81" charset="-120"/>
                <a:ea typeface="華康方圓體W7" pitchFamily="81" charset="-120"/>
              </a:rPr>
              <a:t>的</a:t>
            </a:r>
            <a:r>
              <a:rPr lang="zh-TW" altLang="en-US" sz="6000" b="1" spc="30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華康方圓體W7" pitchFamily="81" charset="-120"/>
                <a:ea typeface="華康方圓體W7" pitchFamily="81" charset="-120"/>
              </a:rPr>
              <a:t>想</a:t>
            </a:r>
            <a:r>
              <a:rPr lang="zh-TW" altLang="en-US" sz="6000" b="1" spc="30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A70D9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華康方圓體W7" pitchFamily="81" charset="-120"/>
                <a:ea typeface="華康方圓體W7" pitchFamily="81" charset="-120"/>
              </a:rPr>
              <a:t>像</a:t>
            </a:r>
            <a:r>
              <a:rPr lang="en-US" altLang="zh-TW" sz="6000" b="1" spc="300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9900CC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華康方圓體W7" pitchFamily="81" charset="-120"/>
                <a:ea typeface="華康方圓體W7" pitchFamily="81" charset="-120"/>
              </a:rPr>
              <a:t>!</a:t>
            </a:r>
            <a:endParaRPr lang="zh-TW" altLang="en-US" sz="8000" b="1" spc="300" dirty="0">
              <a:ln w="28575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9900CC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華康方圓體W7" pitchFamily="81" charset="-120"/>
              <a:ea typeface="華康方圓體W7" pitchFamily="81" charset="-120"/>
            </a:endParaRPr>
          </a:p>
        </p:txBody>
      </p:sp>
      <p:pic>
        <p:nvPicPr>
          <p:cNvPr id="3074" name="Picture 2" descr="C:\Documents and Settings\User\Local Settings\Temporary Internet Files\Content.IE5\0MSAYE9H\MM900236249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52" y="1232467"/>
            <a:ext cx="1514528" cy="7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User\Local Settings\Temporary Internet Files\Content.IE5\0MSAYE9H\MM900236249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1043"/>
            <a:ext cx="1038200" cy="53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User\Local Settings\Temporary Internet Files\Content.IE5\0MSAYE9H\MM900236249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98600"/>
            <a:ext cx="720080" cy="36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9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loveyd.com/upimg/allimgs/090511/06460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9828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6856" y="260648"/>
            <a:ext cx="8229600" cy="2218258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11560" y="620688"/>
            <a:ext cx="8369542" cy="428425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TW" dirty="0" smtClean="0">
                <a:latin typeface="華康POP1體W5" pitchFamily="81" charset="-120"/>
                <a:ea typeface="華康POP1體W5" pitchFamily="81" charset="-120"/>
              </a:rPr>
              <a:t>		</a:t>
            </a: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   </a:t>
            </a:r>
            <a:r>
              <a:rPr lang="zh-TW" altLang="en-US" sz="4000" dirty="0" smtClean="0">
                <a:latin typeface="華康布丁體" pitchFamily="81" charset="-120"/>
                <a:ea typeface="華康布丁體" pitchFamily="81" charset="-120"/>
              </a:rPr>
              <a:t>我</a:t>
            </a:r>
            <a:r>
              <a:rPr lang="zh-TW" altLang="en-US" sz="4000" dirty="0">
                <a:latin typeface="華康布丁體" pitchFamily="81" charset="-120"/>
                <a:ea typeface="華康布丁體" pitchFamily="81" charset="-120"/>
              </a:rPr>
              <a:t>是女生</a:t>
            </a:r>
            <a:r>
              <a:rPr lang="zh-TW" altLang="en-US" sz="4000" dirty="0">
                <a:latin typeface="華康POP1體W5" pitchFamily="81" charset="-120"/>
                <a:ea typeface="華康POP1體W5" pitchFamily="81" charset="-120"/>
              </a:rPr>
              <a:t>，</a:t>
            </a:r>
            <a:r>
              <a:rPr lang="zh-TW" altLang="en-US" dirty="0">
                <a:latin typeface="華康POP1體W5" pitchFamily="81" charset="-120"/>
                <a:ea typeface="華康POP1體W5" pitchFamily="81" charset="-120"/>
              </a:rPr>
              <a:t>我也會抓狂、</a:t>
            </a: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喜</a:t>
            </a:r>
            <a:endParaRPr lang="en-US" altLang="zh-TW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            歡騎重</a:t>
            </a:r>
            <a:r>
              <a:rPr lang="zh-TW" altLang="en-US" dirty="0">
                <a:latin typeface="華康POP1體W5" pitchFamily="81" charset="-120"/>
                <a:ea typeface="華康POP1體W5" pitchFamily="81" charset="-120"/>
              </a:rPr>
              <a:t>機、打扮中性和帥氣</a:t>
            </a: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的</a:t>
            </a:r>
            <a:endParaRPr lang="en-US" altLang="zh-TW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dirty="0"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           樣子、想要</a:t>
            </a:r>
            <a:r>
              <a:rPr lang="zh-TW" altLang="en-US" dirty="0">
                <a:latin typeface="華康POP1體W5" pitchFamily="81" charset="-120"/>
                <a:ea typeface="華康POP1體W5" pitchFamily="81" charset="-120"/>
              </a:rPr>
              <a:t>練肌肉</a:t>
            </a:r>
            <a:r>
              <a:rPr lang="en-US" altLang="zh-TW" dirty="0" smtClean="0">
                <a:latin typeface="華康POP1體W5" pitchFamily="81" charset="-120"/>
                <a:ea typeface="華康POP1體W5" pitchFamily="81" charset="-120"/>
              </a:rPr>
              <a:t>……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TW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4000" dirty="0" smtClean="0">
                <a:latin typeface="華康布丁體" pitchFamily="81" charset="-120"/>
                <a:ea typeface="華康布丁體" pitchFamily="81" charset="-120"/>
              </a:rPr>
              <a:t>我</a:t>
            </a:r>
            <a:r>
              <a:rPr lang="zh-TW" altLang="en-US" sz="4000" dirty="0">
                <a:latin typeface="華康布丁體" pitchFamily="81" charset="-120"/>
                <a:ea typeface="華康布丁體" pitchFamily="81" charset="-120"/>
              </a:rPr>
              <a:t>是男生</a:t>
            </a:r>
            <a:r>
              <a:rPr lang="zh-TW" altLang="en-US" sz="4000" dirty="0">
                <a:latin typeface="華康POP1體W5" pitchFamily="81" charset="-120"/>
                <a:ea typeface="華康POP1體W5" pitchFamily="81" charset="-120"/>
              </a:rPr>
              <a:t>，</a:t>
            </a:r>
            <a:r>
              <a:rPr lang="zh-TW" altLang="en-US" dirty="0">
                <a:latin typeface="華康POP1體W5" pitchFamily="81" charset="-120"/>
                <a:ea typeface="華康POP1體W5" pitchFamily="81" charset="-120"/>
              </a:rPr>
              <a:t>我也會想哭</a:t>
            </a: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、</a:t>
            </a:r>
            <a:endParaRPr lang="en-US" altLang="zh-TW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喜歡玩家</a:t>
            </a:r>
            <a:r>
              <a:rPr lang="zh-TW" altLang="en-US" dirty="0">
                <a:latin typeface="華康POP1體W5" pitchFamily="81" charset="-120"/>
                <a:ea typeface="華康POP1體W5" pitchFamily="81" charset="-120"/>
              </a:rPr>
              <a:t>家酒、打扮得很</a:t>
            </a: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漂亮</a:t>
            </a:r>
            <a:endParaRPr lang="en-US" altLang="zh-TW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、想要</a:t>
            </a:r>
            <a:r>
              <a:rPr lang="zh-TW" altLang="en-US" dirty="0">
                <a:latin typeface="華康POP1體W5" pitchFamily="81" charset="-120"/>
                <a:ea typeface="華康POP1體W5" pitchFamily="81" charset="-120"/>
              </a:rPr>
              <a:t>走可愛路線</a:t>
            </a:r>
            <a:r>
              <a:rPr lang="en-US" altLang="zh-TW" dirty="0" smtClean="0">
                <a:latin typeface="華康POP1體W5" pitchFamily="81" charset="-120"/>
                <a:ea typeface="華康POP1體W5" pitchFamily="81" charset="-120"/>
              </a:rPr>
              <a:t>……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TW" dirty="0" smtClean="0">
              <a:latin typeface="新細明體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9" name="Picture 5" descr="http://pic3.nipic.com/20090526/2490566_210032078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1" t="13257" r="12360" b="4419"/>
          <a:stretch/>
        </p:blipFill>
        <p:spPr bwMode="auto">
          <a:xfrm>
            <a:off x="826682" y="374719"/>
            <a:ext cx="1876642" cy="235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Documents and Settings\User\Local Settings\Temporary Internet Files\Content.IE5\0DPYLX7C\MC90044621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3884">
            <a:off x="6292406" y="2674536"/>
            <a:ext cx="248045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C:\Documents and Settings\User\Local Settings\Temporary Internet Files\Content.IE5\RL5AOOW5\MC900432537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82" y="720081"/>
            <a:ext cx="1663492" cy="16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User\Local Settings\Temporary Internet Files\Content.IE5\RL5AOOW5\MC900432537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62" y="3053750"/>
            <a:ext cx="1663492" cy="16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623392" y="4879082"/>
            <a:ext cx="63498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棒棒體W5" pitchFamily="81" charset="-120"/>
                <a:ea typeface="華康棒棒體W5" pitchFamily="81" charset="-120"/>
              </a:rPr>
              <a:t>我</a:t>
            </a:r>
            <a:r>
              <a:rPr lang="zh-TW" alt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棒棒體W5" pitchFamily="81" charset="-120"/>
                <a:ea typeface="華康棒棒體W5" pitchFamily="81" charset="-120"/>
              </a:rPr>
              <a:t>並不奇怪</a:t>
            </a:r>
            <a:r>
              <a:rPr lang="zh-TW" alt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棒棒體W5" pitchFamily="81" charset="-120"/>
                <a:ea typeface="華康棒棒體W5" pitchFamily="81" charset="-120"/>
              </a:rPr>
              <a:t>！</a:t>
            </a:r>
            <a:endParaRPr lang="zh-TW" altLang="en-US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棒棒體W5" pitchFamily="81" charset="-120"/>
              <a:ea typeface="華康棒棒體W5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953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loveyd.com/upimg/allimgs/090511/06460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9828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6103" y="476672"/>
            <a:ext cx="7787208" cy="590465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dirty="0">
                <a:latin typeface="華康行楷體W5" pitchFamily="65" charset="-120"/>
                <a:ea typeface="華康行楷體W5" pitchFamily="65" charset="-120"/>
              </a:rPr>
              <a:t>其實，男女中間的鴻溝是可以打破的</a:t>
            </a:r>
            <a:r>
              <a:rPr lang="zh-TW" altLang="en-US" dirty="0" smtClean="0">
                <a:latin typeface="華康行楷體W5" pitchFamily="65" charset="-120"/>
                <a:ea typeface="華康行楷體W5" pitchFamily="65" charset="-120"/>
              </a:rPr>
              <a:t>，</a:t>
            </a:r>
            <a:endParaRPr lang="en-US" altLang="zh-TW" dirty="0" smtClean="0">
              <a:latin typeface="華康行楷體W5" pitchFamily="65" charset="-120"/>
              <a:ea typeface="華康行楷體W5" pitchFamily="65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dirty="0" smtClean="0">
                <a:latin typeface="華康行楷體W5" pitchFamily="65" charset="-120"/>
                <a:ea typeface="華康行楷體W5" pitchFamily="65" charset="-120"/>
              </a:rPr>
              <a:t>我們</a:t>
            </a:r>
            <a:r>
              <a:rPr lang="zh-TW" altLang="en-US" dirty="0">
                <a:latin typeface="華康行楷體W5" pitchFamily="65" charset="-120"/>
                <a:ea typeface="華康行楷體W5" pitchFamily="65" charset="-120"/>
              </a:rPr>
              <a:t>都是獨一無二的「人」</a:t>
            </a:r>
            <a:r>
              <a:rPr lang="zh-TW" altLang="en-US" dirty="0" smtClean="0">
                <a:latin typeface="華康行楷體W5" pitchFamily="65" charset="-120"/>
                <a:ea typeface="華康行楷體W5" pitchFamily="65" charset="-120"/>
              </a:rPr>
              <a:t>，</a:t>
            </a:r>
            <a:r>
              <a:rPr lang="en-US" altLang="zh-TW" dirty="0">
                <a:latin typeface="華康行楷體W5" pitchFamily="65" charset="-120"/>
                <a:ea typeface="華康行楷體W5" pitchFamily="65" charset="-120"/>
              </a:rPr>
              <a:t/>
            </a:r>
            <a:br>
              <a:rPr lang="en-US" altLang="zh-TW" dirty="0">
                <a:latin typeface="華康行楷體W5" pitchFamily="65" charset="-120"/>
                <a:ea typeface="華康行楷體W5" pitchFamily="65" charset="-120"/>
              </a:rPr>
            </a:br>
            <a:r>
              <a:rPr lang="zh-TW" altLang="en-US" dirty="0">
                <a:latin typeface="華康行楷體W5" pitchFamily="65" charset="-120"/>
                <a:ea typeface="華康行楷體W5" pitchFamily="65" charset="-120"/>
              </a:rPr>
              <a:t>　</a:t>
            </a:r>
            <a:r>
              <a:rPr lang="zh-TW" altLang="en-US" dirty="0" smtClean="0">
                <a:latin typeface="華康行楷體W5" pitchFamily="65" charset="-120"/>
                <a:ea typeface="華康行楷體W5" pitchFamily="65" charset="-120"/>
              </a:rPr>
              <a:t>  有</a:t>
            </a:r>
            <a:r>
              <a:rPr lang="zh-TW" altLang="en-US" dirty="0">
                <a:latin typeface="華康行楷體W5" pitchFamily="65" charset="-120"/>
                <a:ea typeface="華康行楷體W5" pitchFamily="65" charset="-120"/>
              </a:rPr>
              <a:t>自己的個性、</a:t>
            </a:r>
            <a:endParaRPr lang="en-US" altLang="zh-TW" dirty="0">
              <a:latin typeface="華康行楷體W5" pitchFamily="65" charset="-120"/>
              <a:ea typeface="華康行楷體W5" pitchFamily="65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dirty="0">
                <a:latin typeface="華康行楷體W5" pitchFamily="65" charset="-120"/>
                <a:ea typeface="華康行楷體W5" pitchFamily="65" charset="-120"/>
              </a:rPr>
              <a:t>　</a:t>
            </a:r>
            <a:r>
              <a:rPr lang="zh-TW" altLang="en-US" dirty="0" smtClean="0">
                <a:latin typeface="華康行楷體W5" pitchFamily="65" charset="-120"/>
                <a:ea typeface="華康行楷體W5" pitchFamily="65" charset="-120"/>
              </a:rPr>
              <a:t>  </a:t>
            </a:r>
            <a:r>
              <a:rPr lang="zh-TW" altLang="en-US" dirty="0">
                <a:latin typeface="華康行楷體W5" pitchFamily="65" charset="-120"/>
                <a:ea typeface="華康行楷體W5" pitchFamily="65" charset="-120"/>
              </a:rPr>
              <a:t>　自己喜歡做的事、</a:t>
            </a:r>
            <a:endParaRPr lang="en-US" altLang="zh-TW" dirty="0">
              <a:latin typeface="華康行楷體W5" pitchFamily="65" charset="-120"/>
              <a:ea typeface="華康行楷體W5" pitchFamily="65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dirty="0">
                <a:latin typeface="華康行楷體W5" pitchFamily="65" charset="-120"/>
                <a:ea typeface="華康行楷體W5" pitchFamily="65" charset="-120"/>
              </a:rPr>
              <a:t>　</a:t>
            </a:r>
            <a:r>
              <a:rPr lang="zh-TW" altLang="en-US" dirty="0" smtClean="0">
                <a:latin typeface="華康行楷體W5" pitchFamily="65" charset="-120"/>
                <a:ea typeface="華康行楷體W5" pitchFamily="65" charset="-120"/>
              </a:rPr>
              <a:t>  </a:t>
            </a:r>
            <a:r>
              <a:rPr lang="zh-TW" altLang="en-US" dirty="0">
                <a:latin typeface="華康行楷體W5" pitchFamily="65" charset="-120"/>
                <a:ea typeface="華康行楷體W5" pitchFamily="65" charset="-120"/>
              </a:rPr>
              <a:t>　　裝扮自己的自由等等</a:t>
            </a:r>
            <a:r>
              <a:rPr lang="en-US" altLang="zh-TW" dirty="0">
                <a:latin typeface="華康行楷體W5" pitchFamily="65" charset="-120"/>
                <a:ea typeface="華康行楷體W5" pitchFamily="65" charset="-120"/>
              </a:rPr>
              <a:t>……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TW" dirty="0" smtClean="0">
              <a:latin typeface="華康行楷體W5" pitchFamily="65" charset="-120"/>
              <a:ea typeface="華康行楷體W5" pitchFamily="65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TW" dirty="0" smtClean="0">
              <a:latin typeface="華康行楷體W5" pitchFamily="65" charset="-120"/>
              <a:ea typeface="華康行楷體W5" pitchFamily="65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dirty="0" smtClean="0">
                <a:latin typeface="華康行楷體W5" pitchFamily="65" charset="-120"/>
                <a:ea typeface="華康行楷體W5" pitchFamily="65" charset="-120"/>
              </a:rPr>
              <a:t>為什麼</a:t>
            </a:r>
            <a:r>
              <a:rPr lang="zh-TW" altLang="en-US" dirty="0">
                <a:latin typeface="華康行楷體W5" pitchFamily="65" charset="-120"/>
                <a:ea typeface="華康行楷體W5" pitchFamily="65" charset="-120"/>
              </a:rPr>
              <a:t>要用「性別」把人區分成兩邊呢？</a:t>
            </a:r>
            <a:endParaRPr lang="en-US" altLang="zh-TW" dirty="0">
              <a:latin typeface="華康行楷體W5" pitchFamily="65" charset="-120"/>
              <a:ea typeface="華康行楷體W5" pitchFamily="65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dirty="0">
                <a:latin typeface="華康行楷體W5" pitchFamily="65" charset="-120"/>
                <a:ea typeface="華康行楷體W5" pitchFamily="65" charset="-120"/>
              </a:rPr>
              <a:t>這就是</a:t>
            </a:r>
            <a:r>
              <a:rPr lang="zh-TW" altLang="en-US" sz="5400" dirty="0" smtClean="0">
                <a:solidFill>
                  <a:srgbClr val="FF0000"/>
                </a:solidFill>
                <a:latin typeface="華康行楷體W5" pitchFamily="65" charset="-120"/>
                <a:ea typeface="華康行楷體W5" pitchFamily="65" charset="-120"/>
              </a:rPr>
              <a:t>性別刻板印象</a:t>
            </a:r>
            <a:endParaRPr lang="en-US" altLang="zh-TW" sz="5400" dirty="0">
              <a:solidFill>
                <a:srgbClr val="FF0000"/>
              </a:solidFill>
              <a:latin typeface="華康行楷體W5" pitchFamily="65" charset="-120"/>
              <a:ea typeface="華康行楷體W5" pitchFamily="65" charset="-12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dirty="0">
                <a:latin typeface="華康行楷體W5" pitchFamily="65" charset="-120"/>
                <a:ea typeface="華康行楷體W5" pitchFamily="65" charset="-120"/>
              </a:rPr>
              <a:t>但我們卻選擇讓它限制、束縛著</a:t>
            </a:r>
            <a:r>
              <a:rPr lang="en-US" altLang="zh-TW" dirty="0" smtClean="0">
                <a:latin typeface="華康行楷體W5" pitchFamily="65" charset="-120"/>
                <a:ea typeface="華康行楷體W5" pitchFamily="65" charset="-120"/>
              </a:rPr>
              <a:t>......</a:t>
            </a:r>
            <a:endParaRPr lang="en-US" altLang="zh-TW" dirty="0">
              <a:latin typeface="華康行楷體W5" pitchFamily="65" charset="-120"/>
              <a:ea typeface="華康行楷體W5" pitchFamily="65" charset="-120"/>
            </a:endParaRPr>
          </a:p>
        </p:txBody>
      </p:sp>
      <p:pic>
        <p:nvPicPr>
          <p:cNvPr id="5122" name="Picture 2" descr="C:\Documents and Settings\User\Local Settings\Temporary Internet Files\Content.IE5\97LG0MLV\MC900435290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611">
            <a:off x="6435370" y="314867"/>
            <a:ext cx="2452273" cy="30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27584" y="2947266"/>
            <a:ext cx="707993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600" b="1" dirty="0">
                <a:ln w="38100" cmpd="sng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華康海報體W9" pitchFamily="81" charset="-120"/>
                <a:ea typeface="華康海報體W9" pitchFamily="81" charset="-120"/>
              </a:rPr>
              <a:t>該是解開的時候了</a:t>
            </a:r>
            <a:r>
              <a:rPr lang="en-US" altLang="zh-TW" sz="6600" b="1" dirty="0">
                <a:ln w="38100" cmpd="sng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華康海報體W9" pitchFamily="81" charset="-120"/>
                <a:ea typeface="華康海報體W9" pitchFamily="81" charset="-120"/>
              </a:rPr>
              <a:t>！</a:t>
            </a:r>
            <a:endParaRPr lang="zh-TW" altLang="en-US" sz="6600" b="1" dirty="0">
              <a:ln w="38100" cmpd="sng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華康海報體W9" pitchFamily="81" charset="-120"/>
              <a:ea typeface="華康海報體W9" pitchFamily="81" charset="-120"/>
            </a:endParaRPr>
          </a:p>
        </p:txBody>
      </p:sp>
      <p:pic>
        <p:nvPicPr>
          <p:cNvPr id="13314" name="Picture 2" descr="Rhino painti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9" y="4869160"/>
            <a:ext cx="2486047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7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03" name="Picture 7" descr="C:\Documents and Settings\User\Local Settings\Temporary Internet Files\Content.IE5\LAKBP4XV\MC900438285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71" y="4225627"/>
            <a:ext cx="7446491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9208" y="4692277"/>
            <a:ext cx="8229600" cy="19050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4000" dirty="0" smtClean="0">
                <a:solidFill>
                  <a:srgbClr val="39471D"/>
                </a:solidFill>
                <a:latin typeface="華康方圓體W7" pitchFamily="81" charset="-120"/>
                <a:ea typeface="華康方圓體W7" pitchFamily="81" charset="-120"/>
              </a:rPr>
              <a:t>你接受同性戀嗎</a:t>
            </a:r>
            <a:r>
              <a:rPr lang="en-US" altLang="zh-TW" sz="4000" dirty="0" smtClean="0">
                <a:solidFill>
                  <a:srgbClr val="39471D"/>
                </a:solidFill>
                <a:latin typeface="華康方圓體W7" pitchFamily="81" charset="-120"/>
                <a:ea typeface="華康方圓體W7" pitchFamily="81" charset="-120"/>
              </a:rPr>
              <a:t>?</a:t>
            </a:r>
          </a:p>
          <a:p>
            <a:pPr algn="ctr">
              <a:buNone/>
            </a:pPr>
            <a:r>
              <a:rPr lang="zh-TW" altLang="en-US" sz="4000" dirty="0" smtClean="0">
                <a:solidFill>
                  <a:srgbClr val="39471D"/>
                </a:solidFill>
                <a:latin typeface="華康方圓體W7" pitchFamily="81" charset="-120"/>
                <a:ea typeface="華康方圓體W7" pitchFamily="81" charset="-120"/>
              </a:rPr>
              <a:t>支持原因是</a:t>
            </a:r>
            <a:r>
              <a:rPr lang="en-US" altLang="zh-TW" sz="4000" dirty="0" smtClean="0">
                <a:solidFill>
                  <a:srgbClr val="39471D"/>
                </a:solidFill>
                <a:latin typeface="華康方圓體W7" pitchFamily="81" charset="-120"/>
                <a:ea typeface="華康方圓體W7" pitchFamily="81" charset="-120"/>
              </a:rPr>
              <a:t>?</a:t>
            </a:r>
            <a:r>
              <a:rPr lang="zh-TW" altLang="en-US" sz="4000" dirty="0" smtClean="0">
                <a:solidFill>
                  <a:srgbClr val="39471D"/>
                </a:solidFill>
                <a:latin typeface="華康方圓體W7" pitchFamily="81" charset="-120"/>
                <a:ea typeface="華康方圓體W7" pitchFamily="81" charset="-120"/>
              </a:rPr>
              <a:t>   反對原因是</a:t>
            </a:r>
            <a:r>
              <a:rPr lang="en-US" altLang="zh-TW" sz="4000" dirty="0" smtClean="0">
                <a:solidFill>
                  <a:srgbClr val="39471D"/>
                </a:solidFill>
                <a:latin typeface="華康方圓體W7" pitchFamily="81" charset="-120"/>
                <a:ea typeface="華康方圓體W7" pitchFamily="81" charset="-120"/>
              </a:rPr>
              <a:t>?</a:t>
            </a:r>
            <a:endParaRPr lang="zh-TW" altLang="en-US" sz="4000" dirty="0">
              <a:solidFill>
                <a:srgbClr val="39471D"/>
              </a:solidFill>
              <a:latin typeface="華康方圓體W7" pitchFamily="81" charset="-120"/>
              <a:ea typeface="華康方圓體W7" pitchFamily="81" charset="-120"/>
            </a:endParaRPr>
          </a:p>
        </p:txBody>
      </p:sp>
      <p:pic>
        <p:nvPicPr>
          <p:cNvPr id="4102" name="Picture 6" descr="C:\Documents and Settings\User\Local Settings\Temporary Internet Files\Content.IE5\GOQO9YJG\MC900441366[1]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512" y="263273"/>
            <a:ext cx="4606230" cy="330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618518" y="1196752"/>
            <a:ext cx="3593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我</a:t>
            </a:r>
            <a:r>
              <a:rPr lang="zh-TW" altLang="en-US" sz="3200" dirty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是男生</a:t>
            </a:r>
            <a:r>
              <a:rPr lang="zh-TW" altLang="en-US" sz="3200" dirty="0" smtClean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，</a:t>
            </a:r>
            <a:endParaRPr lang="en-US" altLang="zh-TW" sz="3200" dirty="0" smtClean="0">
              <a:solidFill>
                <a:prstClr val="black"/>
              </a:solidFill>
              <a:latin typeface="華康方圓體W7" pitchFamily="81" charset="-120"/>
              <a:ea typeface="華康方圓體W7" pitchFamily="81" charset="-120"/>
            </a:endParaRPr>
          </a:p>
          <a:p>
            <a:pPr algn="ctr"/>
            <a:r>
              <a:rPr lang="zh-TW" altLang="en-US" sz="3200" dirty="0" smtClean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我</a:t>
            </a:r>
            <a:r>
              <a:rPr lang="zh-TW" altLang="en-US" sz="3200" dirty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可以喜歡男生嗎</a:t>
            </a:r>
            <a:r>
              <a:rPr lang="en-US" altLang="zh-TW" sz="3200" dirty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?</a:t>
            </a:r>
            <a:endParaRPr lang="zh-TW" altLang="en-US" dirty="0">
              <a:latin typeface="華康方圓體W7" pitchFamily="81" charset="-120"/>
              <a:ea typeface="華康方圓體W7" pitchFamily="81" charset="-120"/>
            </a:endParaRPr>
          </a:p>
        </p:txBody>
      </p:sp>
      <p:pic>
        <p:nvPicPr>
          <p:cNvPr id="15" name="Picture 6" descr="C:\Documents and Settings\User\Local Settings\Temporary Internet Files\Content.IE5\GOQO9YJG\MC900441366[1]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147" y="260648"/>
            <a:ext cx="4689384" cy="336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User\Local Settings\Temporary Internet Files\Content.IE5\EJP1AR69\MC900419130[1].wm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785156" y="2300450"/>
            <a:ext cx="1319007" cy="15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644008" y="1124744"/>
            <a:ext cx="3998217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zh-TW" altLang="en-US" sz="3200" dirty="0" smtClean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我</a:t>
            </a:r>
            <a:r>
              <a:rPr lang="zh-TW" altLang="en-US" sz="3200" dirty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是女生</a:t>
            </a:r>
            <a:r>
              <a:rPr lang="zh-TW" altLang="en-US" sz="3200" dirty="0" smtClean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，</a:t>
            </a:r>
            <a:endParaRPr lang="en-US" altLang="zh-TW" sz="3200" dirty="0" smtClean="0">
              <a:solidFill>
                <a:prstClr val="black"/>
              </a:solidFill>
              <a:latin typeface="華康方圓體W7" pitchFamily="81" charset="-120"/>
              <a:ea typeface="華康方圓體W7" pitchFamily="81" charset="-120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zh-TW" altLang="en-US" sz="3200" dirty="0" smtClean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我</a:t>
            </a:r>
            <a:r>
              <a:rPr lang="zh-TW" altLang="en-US" sz="3200" dirty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可以喜歡女生嗎</a:t>
            </a:r>
            <a:r>
              <a:rPr lang="en-US" altLang="zh-TW" sz="3200" dirty="0">
                <a:solidFill>
                  <a:prstClr val="black"/>
                </a:solidFill>
                <a:latin typeface="華康方圓體W7" pitchFamily="81" charset="-120"/>
                <a:ea typeface="華康方圓體W7" pitchFamily="81" charset="-120"/>
              </a:rPr>
              <a:t>?</a:t>
            </a:r>
          </a:p>
        </p:txBody>
      </p:sp>
      <p:pic>
        <p:nvPicPr>
          <p:cNvPr id="4099" name="Picture 3" descr="C:\Documents and Settings\User\Local Settings\Temporary Internet Files\Content.IE5\0MSAYE9H\MC900419154[1].wm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198052" y="2300450"/>
            <a:ext cx="1188875" cy="15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35496" y="3369766"/>
            <a:ext cx="3108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華康墨字體" pitchFamily="81" charset="-120"/>
                <a:ea typeface="華康墨字體" pitchFamily="81" charset="-120"/>
              </a:rPr>
              <a:t>討論一下</a:t>
            </a:r>
            <a:endParaRPr lang="zh-TW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華康墨字體" pitchFamily="81" charset="-120"/>
              <a:ea typeface="華康墨字體" pitchFamily="81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347864" y="149731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chemeClr val="bg1"/>
                </a:solidFill>
                <a:latin typeface="華康方圓體W7" pitchFamily="81" charset="-120"/>
                <a:ea typeface="華康方圓體W7" pitchFamily="81" charset="-120"/>
              </a:rPr>
              <a:t>那麼</a:t>
            </a:r>
            <a:r>
              <a:rPr lang="en-US" altLang="zh-TW" sz="4800" dirty="0" smtClean="0">
                <a:solidFill>
                  <a:schemeClr val="bg1"/>
                </a:solidFill>
                <a:latin typeface="華康方圓體W7" pitchFamily="81" charset="-120"/>
                <a:ea typeface="華康方圓體W7" pitchFamily="81" charset="-120"/>
              </a:rPr>
              <a:t>……</a:t>
            </a:r>
            <a:endParaRPr lang="zh-TW" altLang="en-US" sz="4800" dirty="0">
              <a:solidFill>
                <a:schemeClr val="bg1"/>
              </a:solidFill>
              <a:latin typeface="華康方圓體W7" pitchFamily="81" charset="-120"/>
              <a:ea typeface="華康方圓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16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36512" y="0"/>
            <a:ext cx="9180512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1315" y="2996952"/>
            <a:ext cx="8444857" cy="35719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若同性戀是錯的，那為什麼異性戀是對的</a:t>
            </a:r>
            <a:r>
              <a:rPr lang="en-US" altLang="zh-TW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?</a:t>
            </a:r>
          </a:p>
          <a:p>
            <a:endParaRPr lang="en-US" altLang="zh-TW" dirty="0" smtClean="0">
              <a:solidFill>
                <a:schemeClr val="bg1"/>
              </a:solidFill>
              <a:latin typeface="華康棒棒體W5" pitchFamily="81" charset="-120"/>
              <a:ea typeface="華康棒棒體W5" pitchFamily="81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若現在突然改變性別，你會喜歡「異性」嗎</a:t>
            </a:r>
            <a:r>
              <a:rPr lang="en-US" altLang="zh-TW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?</a:t>
            </a:r>
          </a:p>
          <a:p>
            <a:pPr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  男生</a:t>
            </a:r>
            <a:r>
              <a:rPr lang="en-US" altLang="zh-TW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:</a:t>
            </a:r>
            <a:r>
              <a:rPr lang="zh-TW" altLang="en-US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你變成了女生，現在你是喜歡男生嗎</a:t>
            </a:r>
            <a:r>
              <a:rPr lang="en-US" altLang="zh-TW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?</a:t>
            </a:r>
          </a:p>
          <a:p>
            <a:pPr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  女生</a:t>
            </a:r>
            <a:r>
              <a:rPr lang="en-US" altLang="zh-TW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:</a:t>
            </a:r>
            <a:r>
              <a:rPr lang="zh-TW" altLang="en-US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你變成了男生，現在你是喜歡女生嗎</a:t>
            </a:r>
            <a:r>
              <a:rPr lang="en-US" altLang="zh-TW" dirty="0" smtClean="0">
                <a:solidFill>
                  <a:schemeClr val="bg1"/>
                </a:solidFill>
                <a:latin typeface="華康棒棒體W5" pitchFamily="81" charset="-120"/>
                <a:ea typeface="華康棒棒體W5" pitchFamily="81" charset="-120"/>
              </a:rPr>
              <a:t>?</a:t>
            </a:r>
            <a:endParaRPr lang="zh-TW" altLang="en-US" dirty="0">
              <a:solidFill>
                <a:schemeClr val="bg1"/>
              </a:solidFill>
              <a:latin typeface="華康棒棒體W5" pitchFamily="81" charset="-120"/>
              <a:ea typeface="華康棒棒體W5" pitchFamily="81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83568" y="836712"/>
            <a:ext cx="2592288" cy="1143000"/>
          </a:xfrm>
          <a:prstGeom prst="rect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chemeClr val="accent3">
                    <a:lumMod val="50000"/>
                  </a:schemeClr>
                </a:solidFill>
                <a:latin typeface="華康海報體W9" pitchFamily="81" charset="-120"/>
                <a:ea typeface="華康海報體W9" pitchFamily="81" charset="-120"/>
              </a:rPr>
              <a:t>我支持</a:t>
            </a:r>
            <a:endParaRPr lang="zh-TW" altLang="en-US" dirty="0">
              <a:solidFill>
                <a:schemeClr val="accent3">
                  <a:lumMod val="50000"/>
                </a:schemeClr>
              </a:solidFill>
              <a:latin typeface="華康海報體W9" pitchFamily="81" charset="-120"/>
              <a:ea typeface="華康海報體W9" pitchFamily="81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5940152" y="844690"/>
            <a:ext cx="2592288" cy="1143000"/>
          </a:xfrm>
          <a:prstGeom prst="rect">
            <a:avLst/>
          </a:prstGeo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FF0000"/>
                </a:solidFill>
                <a:latin typeface="華康海報體W9" pitchFamily="81" charset="-120"/>
                <a:ea typeface="華康海報體W9" pitchFamily="81" charset="-120"/>
              </a:rPr>
              <a:t>我反對</a:t>
            </a:r>
            <a:endParaRPr lang="zh-TW" altLang="en-US" dirty="0">
              <a:solidFill>
                <a:srgbClr val="FF0000"/>
              </a:solidFill>
              <a:latin typeface="華康海報體W9" pitchFamily="81" charset="-120"/>
              <a:ea typeface="華康海報體W9" pitchFamily="81" charset="-120"/>
            </a:endParaRPr>
          </a:p>
        </p:txBody>
      </p:sp>
      <p:pic>
        <p:nvPicPr>
          <p:cNvPr id="11266" name="Picture 2" descr="C:\Documents and Settings\User\Local Settings\Temporary Internet Files\Content.IE5\0MSAYE9H\MC90043440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3921"/>
            <a:ext cx="1709039" cy="23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i298.photobucket.com/albums/mm264/butter_9705/background_73/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9"/>
          <a:stretch/>
        </p:blipFill>
        <p:spPr bwMode="auto">
          <a:xfrm>
            <a:off x="-493379" y="0"/>
            <a:ext cx="10317137" cy="701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海報體W9" pitchFamily="81" charset="-120"/>
                <a:ea typeface="華康海報體W9" pitchFamily="81" charset="-120"/>
              </a:rPr>
              <a:t>同志族群</a:t>
            </a:r>
            <a:r>
              <a:rPr lang="en-US" dirty="0" smtClean="0">
                <a:latin typeface="華康海報體W9" pitchFamily="81" charset="-120"/>
                <a:ea typeface="華康海報體W9" pitchFamily="81" charset="-120"/>
              </a:rPr>
              <a:t>LGBT</a:t>
            </a:r>
            <a:endParaRPr lang="zh-TW" altLang="en-US" dirty="0">
              <a:latin typeface="華康海報體W9" pitchFamily="81" charset="-120"/>
              <a:ea typeface="華康海報體W9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4324" y="1351075"/>
            <a:ext cx="8229600" cy="4525963"/>
          </a:xfrm>
        </p:spPr>
        <p:txBody>
          <a:bodyPr/>
          <a:lstStyle/>
          <a:p>
            <a:r>
              <a:rPr lang="zh-TW" altLang="en-US" dirty="0" smtClean="0">
                <a:latin typeface="華康海報體W9" pitchFamily="81" charset="-120"/>
                <a:ea typeface="華康海報體W9" pitchFamily="81" charset="-120"/>
              </a:rPr>
              <a:t>女同性戀者（</a:t>
            </a:r>
            <a:r>
              <a:rPr lang="en-US" dirty="0" smtClean="0">
                <a:latin typeface="華康海報體W9" pitchFamily="81" charset="-120"/>
                <a:ea typeface="華康海報體W9" pitchFamily="81" charset="-120"/>
              </a:rPr>
              <a:t>Lesbians）</a:t>
            </a:r>
          </a:p>
          <a:p>
            <a:endParaRPr lang="en-US" dirty="0" smtClean="0">
              <a:latin typeface="華康海報體W9" pitchFamily="81" charset="-120"/>
              <a:ea typeface="華康海報體W9" pitchFamily="81" charset="-120"/>
            </a:endParaRPr>
          </a:p>
          <a:p>
            <a:r>
              <a:rPr lang="zh-TW" altLang="en-US" dirty="0" smtClean="0">
                <a:latin typeface="華康海報體W9" pitchFamily="81" charset="-120"/>
                <a:ea typeface="華康海報體W9" pitchFamily="81" charset="-120"/>
              </a:rPr>
              <a:t>男同性戀者（</a:t>
            </a:r>
            <a:r>
              <a:rPr lang="en-US" dirty="0" smtClean="0">
                <a:latin typeface="華康海報體W9" pitchFamily="81" charset="-120"/>
                <a:ea typeface="華康海報體W9" pitchFamily="81" charset="-120"/>
              </a:rPr>
              <a:t>Gays）</a:t>
            </a:r>
          </a:p>
          <a:p>
            <a:endParaRPr lang="en-US" dirty="0" smtClean="0">
              <a:latin typeface="華康海報體W9" pitchFamily="81" charset="-120"/>
              <a:ea typeface="華康海報體W9" pitchFamily="81" charset="-120"/>
            </a:endParaRPr>
          </a:p>
          <a:p>
            <a:r>
              <a:rPr lang="zh-TW" altLang="en-US" dirty="0" smtClean="0">
                <a:latin typeface="華康海報體W9" pitchFamily="81" charset="-120"/>
                <a:ea typeface="華康海報體W9" pitchFamily="81" charset="-120"/>
              </a:rPr>
              <a:t>雙性戀者（</a:t>
            </a:r>
            <a:r>
              <a:rPr lang="en-US" dirty="0" smtClean="0">
                <a:latin typeface="華康海報體W9" pitchFamily="81" charset="-120"/>
                <a:ea typeface="華康海報體W9" pitchFamily="81" charset="-120"/>
              </a:rPr>
              <a:t>Bisexuals）</a:t>
            </a:r>
          </a:p>
          <a:p>
            <a:endParaRPr lang="en-US" dirty="0" smtClean="0">
              <a:latin typeface="華康海報體W9" pitchFamily="81" charset="-120"/>
              <a:ea typeface="華康海報體W9" pitchFamily="81" charset="-120"/>
            </a:endParaRPr>
          </a:p>
          <a:p>
            <a:r>
              <a:rPr lang="zh-TW" altLang="en-US" dirty="0" smtClean="0">
                <a:latin typeface="華康海報體W9" pitchFamily="81" charset="-120"/>
                <a:ea typeface="華康海報體W9" pitchFamily="81" charset="-120"/>
              </a:rPr>
              <a:t>跨性別者（</a:t>
            </a:r>
            <a:r>
              <a:rPr lang="en-US" dirty="0" smtClean="0">
                <a:latin typeface="華康海報體W9" pitchFamily="81" charset="-120"/>
                <a:ea typeface="華康海報體W9" pitchFamily="81" charset="-120"/>
              </a:rPr>
              <a:t>Transgender）</a:t>
            </a:r>
            <a:endParaRPr lang="zh-TW" altLang="en-US" dirty="0">
              <a:latin typeface="華康海報體W9" pitchFamily="81" charset="-120"/>
              <a:ea typeface="華康海報體W9" pitchFamily="81" charset="-120"/>
            </a:endParaRPr>
          </a:p>
        </p:txBody>
      </p:sp>
      <p:pic>
        <p:nvPicPr>
          <p:cNvPr id="1026" name="Picture 2" descr="C:\Users\user\AppData\Local\Microsoft\Windows\Temporary Internet Files\Content.IE5\WXRU9MLH\MC900303655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741026"/>
            <a:ext cx="428627" cy="632934"/>
          </a:xfrm>
          <a:prstGeom prst="rect">
            <a:avLst/>
          </a:prstGeom>
          <a:noFill/>
        </p:spPr>
      </p:pic>
      <p:pic>
        <p:nvPicPr>
          <p:cNvPr id="9" name="Picture 4" descr="C:\Users\user\AppData\Local\Microsoft\Windows\Temporary Internet Files\Content.IE5\TM35V0ZU\MC900303653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741158"/>
            <a:ext cx="539611" cy="637338"/>
          </a:xfrm>
          <a:prstGeom prst="rect">
            <a:avLst/>
          </a:prstGeom>
          <a:noFill/>
        </p:spPr>
      </p:pic>
      <p:pic>
        <p:nvPicPr>
          <p:cNvPr id="13" name="Picture 2" descr="C:\Users\user\AppData\Local\Microsoft\Windows\Temporary Internet Files\Content.IE5\WXRU9MLH\MC900303655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60571"/>
            <a:ext cx="428627" cy="632934"/>
          </a:xfrm>
          <a:prstGeom prst="rect">
            <a:avLst/>
          </a:prstGeom>
          <a:noFill/>
        </p:spPr>
      </p:pic>
      <p:pic>
        <p:nvPicPr>
          <p:cNvPr id="14" name="Picture 2" descr="C:\Users\user\AppData\Local\Microsoft\Windows\Temporary Internet Files\Content.IE5\WXRU9MLH\MC900303655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131811"/>
            <a:ext cx="428627" cy="632934"/>
          </a:xfrm>
          <a:prstGeom prst="rect">
            <a:avLst/>
          </a:prstGeom>
          <a:noFill/>
        </p:spPr>
      </p:pic>
      <p:pic>
        <p:nvPicPr>
          <p:cNvPr id="15" name="Picture 2" descr="C:\Users\user\AppData\Local\Microsoft\Windows\Temporary Internet Files\Content.IE5\WXRU9MLH\MC900303655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741026"/>
            <a:ext cx="428627" cy="632934"/>
          </a:xfrm>
          <a:prstGeom prst="rect">
            <a:avLst/>
          </a:prstGeom>
          <a:noFill/>
        </p:spPr>
      </p:pic>
      <p:pic>
        <p:nvPicPr>
          <p:cNvPr id="16" name="Picture 4" descr="C:\Users\user\AppData\Local\Microsoft\Windows\Temporary Internet Files\Content.IE5\TM35V0ZU\MC900303653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5572140"/>
            <a:ext cx="539611" cy="637338"/>
          </a:xfrm>
          <a:prstGeom prst="rect">
            <a:avLst/>
          </a:prstGeom>
          <a:noFill/>
        </p:spPr>
      </p:pic>
      <p:pic>
        <p:nvPicPr>
          <p:cNvPr id="17" name="Picture 4" descr="C:\Users\user\AppData\Local\Microsoft\Windows\Temporary Internet Files\Content.IE5\TM35V0ZU\MC900303653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143380"/>
            <a:ext cx="539611" cy="637338"/>
          </a:xfrm>
          <a:prstGeom prst="rect">
            <a:avLst/>
          </a:prstGeom>
          <a:noFill/>
        </p:spPr>
      </p:pic>
      <p:pic>
        <p:nvPicPr>
          <p:cNvPr id="18" name="Picture 4" descr="C:\Users\user\AppData\Local\Microsoft\Windows\Temporary Internet Files\Content.IE5\TM35V0ZU\MC900303653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4481" y="2798527"/>
            <a:ext cx="539611" cy="637338"/>
          </a:xfrm>
          <a:prstGeom prst="rect">
            <a:avLst/>
          </a:prstGeom>
          <a:noFill/>
        </p:spPr>
      </p:pic>
      <p:pic>
        <p:nvPicPr>
          <p:cNvPr id="1029" name="Picture 5" descr="C:\Users\user\AppData\Local\Microsoft\Windows\Temporary Internet Files\Content.IE5\SY9CMMR6\MM90035660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988935"/>
            <a:ext cx="597767" cy="731386"/>
          </a:xfrm>
          <a:prstGeom prst="rect">
            <a:avLst/>
          </a:prstGeom>
          <a:noFill/>
        </p:spPr>
      </p:pic>
      <p:pic>
        <p:nvPicPr>
          <p:cNvPr id="1030" name="Picture 6" descr="C:\Users\user\AppData\Local\Microsoft\Windows\Temporary Internet Files\Content.IE5\SY9CMMR6\MM90035660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2714620"/>
            <a:ext cx="597767" cy="731386"/>
          </a:xfrm>
          <a:prstGeom prst="rect">
            <a:avLst/>
          </a:prstGeom>
          <a:noFill/>
        </p:spPr>
      </p:pic>
      <p:pic>
        <p:nvPicPr>
          <p:cNvPr id="1031" name="Picture 7" descr="C:\Users\user\AppData\Local\Microsoft\Windows\Temporary Internet Files\Content.IE5\SY9CMMR6\MM90035660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643050"/>
            <a:ext cx="597767" cy="731386"/>
          </a:xfrm>
          <a:prstGeom prst="rect">
            <a:avLst/>
          </a:prstGeom>
          <a:noFill/>
        </p:spPr>
      </p:pic>
      <p:sp>
        <p:nvSpPr>
          <p:cNvPr id="22" name="弧形箭號 (下彎) 21"/>
          <p:cNvSpPr/>
          <p:nvPr/>
        </p:nvSpPr>
        <p:spPr>
          <a:xfrm>
            <a:off x="5500694" y="5274819"/>
            <a:ext cx="843913" cy="29026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弧形箭號 (下彎) 23"/>
          <p:cNvSpPr/>
          <p:nvPr/>
        </p:nvSpPr>
        <p:spPr>
          <a:xfrm rot="10800000">
            <a:off x="5500694" y="5989199"/>
            <a:ext cx="843913" cy="29026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6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nengaf.web.fc2.com/sozai/a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4522" y="-1124523"/>
            <a:ext cx="6858000" cy="91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聽聽小故事</a:t>
            </a:r>
            <a:r>
              <a:rPr lang="en-US" altLang="zh-TW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~</a:t>
            </a:r>
            <a:endParaRPr lang="zh-TW" altLang="en-US" b="1" dirty="0">
              <a:solidFill>
                <a:srgbClr val="996633"/>
              </a:solidFill>
              <a:latin typeface="華康圓緣體W4" pitchFamily="81" charset="-120"/>
              <a:ea typeface="華康圓緣體W4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27765" y="1915735"/>
            <a:ext cx="7859216" cy="4925144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我是阿佳，是個女生。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從小我就和正常的女孩不太一樣，別人喜歡玩洋娃娃，但我喜歡玩機器人、賽車；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我也很討厭穿裙子、綁頭髮</a:t>
            </a:r>
            <a:r>
              <a:rPr lang="en-US" altLang="zh-TW" sz="3000" dirty="0" smtClean="0">
                <a:latin typeface="華康少女文字W7" pitchFamily="81" charset="-120"/>
                <a:ea typeface="華康少女文字W7" pitchFamily="81" charset="-120"/>
              </a:rPr>
              <a:t>!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記得有次要出去玩，媽媽硬逼我穿粉紅色洋裝、頭髮綁辮子，我哭了整天，我不知道為什麼，但我就是很</a:t>
            </a:r>
            <a:r>
              <a:rPr lang="zh-TW" altLang="en-US" sz="3000" dirty="0" smtClean="0">
                <a:solidFill>
                  <a:srgbClr val="FF0000"/>
                </a:solidFill>
                <a:latin typeface="華康少女文字W7" pitchFamily="81" charset="-120"/>
                <a:ea typeface="華康少女文字W7" pitchFamily="81" charset="-120"/>
              </a:rPr>
              <a:t>討厭</a:t>
            </a:r>
            <a:r>
              <a:rPr lang="en-US" altLang="zh-TW" sz="3000" dirty="0">
                <a:latin typeface="華康少女文字W7" pitchFamily="81" charset="-120"/>
                <a:ea typeface="華康少女文字W7" pitchFamily="81" charset="-120"/>
              </a:rPr>
              <a:t>!</a:t>
            </a:r>
            <a:endParaRPr lang="zh-TW" altLang="en-US" sz="3000" dirty="0">
              <a:latin typeface="華康少女文字W7" pitchFamily="81" charset="-120"/>
              <a:ea typeface="華康少女文字W7" pitchFamily="81" charset="-120"/>
            </a:endParaRPr>
          </a:p>
        </p:txBody>
      </p:sp>
      <p:pic>
        <p:nvPicPr>
          <p:cNvPr id="14340" name="Picture 4" descr="C:\Documents and Settings\User\Local Settings\Temporary Internet Files\Content.IE5\DPL3RPE7\MC90042113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9828">
            <a:off x="6182895" y="685048"/>
            <a:ext cx="2313453" cy="18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Documents and Settings\User\Local Settings\Temporary Internet Files\Content.IE5\R7JRKOGY\MC90038356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0976">
            <a:off x="4391200" y="5419196"/>
            <a:ext cx="871612" cy="12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16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engaf.web.fc2.com/sozai/a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4522" y="-1124523"/>
            <a:ext cx="6858000" cy="91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764704"/>
            <a:ext cx="7912746" cy="584908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到了國中，我發現我竟然喜歡女生，對男生沒什麼感覺，我覺得自己好奇怪、好像變態</a:t>
            </a:r>
            <a:r>
              <a:rPr lang="en-US" altLang="zh-TW" sz="3000" dirty="0" smtClean="0">
                <a:latin typeface="華康少女文字W7" pitchFamily="81" charset="-120"/>
                <a:ea typeface="華康少女文字W7" pitchFamily="81" charset="-120"/>
              </a:rPr>
              <a:t>……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喜歡同性這樣是有病嗎</a:t>
            </a:r>
            <a:r>
              <a:rPr lang="en-US" altLang="zh-TW" sz="3000" dirty="0" smtClean="0">
                <a:latin typeface="華康少女文字W7" pitchFamily="81" charset="-120"/>
                <a:ea typeface="華康少女文字W7" pitchFamily="81" charset="-120"/>
              </a:rPr>
              <a:t>?</a:t>
            </a: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我什麼都不敢說，只能和她當好朋友。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我也會把自己打扮得很中性，覺得這樣的裝扮比較適合我，比較好看。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但也有些麻煩，很多人誤以為我是男生、上廁所還會被趕出來、大家會用奇怪的眼光打量我等等</a:t>
            </a:r>
            <a:r>
              <a:rPr lang="zh-TW" altLang="en-US" sz="3000" dirty="0">
                <a:latin typeface="華康少女文字W7" pitchFamily="81" charset="-120"/>
                <a:ea typeface="華康少女文字W7" pitchFamily="81" charset="-120"/>
              </a:rPr>
              <a:t>。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的確是不舒服，但我並不在意，他們只是「</a:t>
            </a:r>
            <a:r>
              <a:rPr lang="zh-TW" altLang="en-US" sz="3000" dirty="0" smtClean="0">
                <a:solidFill>
                  <a:srgbClr val="FF0000"/>
                </a:solidFill>
                <a:latin typeface="華康少女文字W7" pitchFamily="81" charset="-120"/>
                <a:ea typeface="華康少女文字W7" pitchFamily="81" charset="-120"/>
              </a:rPr>
              <a:t>別人</a:t>
            </a: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」。</a:t>
            </a:r>
            <a:endParaRPr lang="zh-TW" altLang="en-US" sz="3000" dirty="0">
              <a:latin typeface="華康少女文字W7" pitchFamily="81" charset="-120"/>
              <a:ea typeface="華康少女文字W7" pitchFamily="81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116632"/>
            <a:ext cx="2843808" cy="764704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聽聽小故事</a:t>
            </a:r>
            <a:r>
              <a:rPr lang="en-US" altLang="zh-TW" sz="2800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~</a:t>
            </a:r>
            <a:endParaRPr lang="zh-TW" altLang="en-US" sz="2800" b="1" dirty="0">
              <a:solidFill>
                <a:srgbClr val="996633"/>
              </a:solidFill>
              <a:latin typeface="華康圓緣體W4" pitchFamily="81" charset="-120"/>
              <a:ea typeface="華康圓緣體W4" pitchFamily="81" charset="-120"/>
            </a:endParaRPr>
          </a:p>
        </p:txBody>
      </p:sp>
      <p:pic>
        <p:nvPicPr>
          <p:cNvPr id="20481" name="Picture 1" descr="C:\Documents and Settings\User\Local Settings\Temporary Internet Files\Content.IE5\GOQO9YJG\MC90042444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84" y="5845001"/>
            <a:ext cx="1993900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2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engaf.web.fc2.com/sozai/a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4522" y="-1124523"/>
            <a:ext cx="6858000" cy="91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1906" y="980728"/>
            <a:ext cx="8003232" cy="5361459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高中我嘗試很多努力，去接觸男生、和男生約會，但發現我就是對男生沒感覺，甚至感到厭惡</a:t>
            </a:r>
            <a:r>
              <a:rPr lang="en-US" altLang="zh-TW" sz="3000" dirty="0" smtClean="0">
                <a:latin typeface="華康少女文字W7" pitchFamily="81" charset="-120"/>
                <a:ea typeface="華康少女文字W7" pitchFamily="81" charset="-120"/>
              </a:rPr>
              <a:t>……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那時候反而讓我陷入混亂中。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漸漸地，我知道我的確是喜歡女生，很難去改變，我就是個同性戀！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不過我仍然是我，我還是有我的生活、家人、朋友，這些並不會改變。</a:t>
            </a:r>
            <a:endParaRPr lang="zh-TW" altLang="en-US" sz="3000" dirty="0">
              <a:latin typeface="華康少女文字W7" pitchFamily="81" charset="-120"/>
              <a:ea typeface="華康少女文字W7" pitchFamily="81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116632"/>
            <a:ext cx="2843808" cy="764704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聽聽小故事</a:t>
            </a:r>
            <a:r>
              <a:rPr lang="en-US" altLang="zh-TW" sz="2800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~</a:t>
            </a:r>
            <a:endParaRPr lang="zh-TW" altLang="en-US" sz="2800" b="1" dirty="0">
              <a:solidFill>
                <a:srgbClr val="996633"/>
              </a:solidFill>
              <a:latin typeface="華康圓緣體W4" pitchFamily="81" charset="-120"/>
              <a:ea typeface="華康圓緣體W4" pitchFamily="81" charset="-120"/>
            </a:endParaRPr>
          </a:p>
        </p:txBody>
      </p:sp>
      <p:pic>
        <p:nvPicPr>
          <p:cNvPr id="19457" name="Picture 1" descr="C:\Documents and Settings\User\Local Settings\Temporary Internet Files\Content.IE5\R7JRKOGY\MC90042808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142">
            <a:off x="6459878" y="4989828"/>
            <a:ext cx="1624766" cy="162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25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engaf.web.fc2.com/sozai/a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4522" y="-1124523"/>
            <a:ext cx="6858000" cy="91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1906" y="908720"/>
            <a:ext cx="8003232" cy="5433467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不過身為同性戀，在這社會上仍然</a:t>
            </a:r>
            <a:r>
              <a:rPr lang="zh-TW" altLang="en-US" sz="3000" dirty="0">
                <a:latin typeface="華康少女文字W7" pitchFamily="81" charset="-120"/>
                <a:ea typeface="華康少女文字W7" pitchFamily="81" charset="-120"/>
              </a:rPr>
              <a:t>充滿著</a:t>
            </a: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排斥和挑戰。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高中畢業後打工遇到一個很喜歡的女生，其實她也說喜歡我，但因為她無法接受同性戀，也完全不能接受自己喜歡女生而拒絕了我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那時我非常的傷心</a:t>
            </a:r>
            <a:r>
              <a:rPr lang="en-US" altLang="zh-TW" sz="3000" dirty="0" smtClean="0">
                <a:latin typeface="華康少女文字W7" pitchFamily="81" charset="-120"/>
                <a:ea typeface="華康少女文字W7" pitchFamily="81" charset="-120"/>
              </a:rPr>
              <a:t>……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還好大學我遇見了現在的女朋友，我們感情很好、很穩定，不過在一起後要面對外在的挑戰倒是真的很困難。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endParaRPr lang="zh-TW" altLang="en-US" sz="3000" dirty="0">
              <a:latin typeface="華康少女文字W7" pitchFamily="81" charset="-120"/>
              <a:ea typeface="華康少女文字W7" pitchFamily="81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116632"/>
            <a:ext cx="2843808" cy="764704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聽聽小故事</a:t>
            </a:r>
            <a:r>
              <a:rPr lang="en-US" altLang="zh-TW" sz="2800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~</a:t>
            </a:r>
            <a:endParaRPr lang="zh-TW" altLang="en-US" sz="2800" b="1" dirty="0">
              <a:solidFill>
                <a:srgbClr val="996633"/>
              </a:solidFill>
              <a:latin typeface="華康圓緣體W4" pitchFamily="81" charset="-120"/>
              <a:ea typeface="華康圓緣體W4" pitchFamily="81" charset="-120"/>
            </a:endParaRPr>
          </a:p>
        </p:txBody>
      </p:sp>
      <p:pic>
        <p:nvPicPr>
          <p:cNvPr id="18433" name="Picture 1" descr="C:\Documents and Settings\User\Local Settings\Temporary Internet Files\Content.IE5\HZZG3W04\MC90033437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582" y="6020017"/>
            <a:ext cx="682940" cy="8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Documents and Settings\User\Local Settings\Temporary Internet Files\Content.IE5\HZZG3W04\MC90033437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613854"/>
            <a:ext cx="1047351" cy="124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Documents and Settings\User\Local Settings\Temporary Internet Files\Content.IE5\HZZG3W04\MC90033437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229200"/>
            <a:ext cx="1371161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0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engaf.web.fc2.com/sozai/a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4522" y="-1111925"/>
            <a:ext cx="6858000" cy="91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5090" y="806456"/>
            <a:ext cx="7776864" cy="5217443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對我來說，最難面對的就是「家庭」，當我媽知道我是同志時，整個崩潰了！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要帶我去看醫生、收驚、逼我喝符水、四處問人怎麼辦、要拆散我們，說這樣不正常、違反自然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>
                <a:latin typeface="華康少女文字W7" pitchFamily="81" charset="-120"/>
                <a:ea typeface="華康少女文字W7" pitchFamily="81" charset="-120"/>
              </a:rPr>
              <a:t>她</a:t>
            </a: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也非常自責為什麼會把我生成這樣、她上輩子犯了什麼錯</a:t>
            </a:r>
            <a:r>
              <a:rPr lang="en-US" altLang="zh-TW" sz="3000" dirty="0" smtClean="0">
                <a:latin typeface="華康少女文字W7" pitchFamily="81" charset="-120"/>
                <a:ea typeface="華康少女文字W7" pitchFamily="81" charset="-120"/>
              </a:rPr>
              <a:t>……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不斷衝突、爭吵，天天以淚洗面，這樣大概過了好幾個月</a:t>
            </a:r>
            <a:r>
              <a:rPr lang="en-US" altLang="zh-TW" sz="3000" dirty="0" smtClean="0">
                <a:latin typeface="華康少女文字W7" pitchFamily="81" charset="-120"/>
                <a:ea typeface="華康少女文字W7" pitchFamily="81" charset="-120"/>
              </a:rPr>
              <a:t>……</a:t>
            </a:r>
            <a:endParaRPr lang="zh-TW" altLang="en-US" sz="3000" dirty="0">
              <a:latin typeface="華康少女文字W7" pitchFamily="81" charset="-120"/>
              <a:ea typeface="華康少女文字W7" pitchFamily="81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116632"/>
            <a:ext cx="2843808" cy="764704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聽聽小故事</a:t>
            </a:r>
            <a:r>
              <a:rPr lang="en-US" altLang="zh-TW" sz="2800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~</a:t>
            </a:r>
            <a:endParaRPr lang="zh-TW" altLang="en-US" sz="2800" b="1" dirty="0">
              <a:solidFill>
                <a:srgbClr val="996633"/>
              </a:solidFill>
              <a:latin typeface="華康圓緣體W4" pitchFamily="81" charset="-120"/>
              <a:ea typeface="華康圓緣體W4" pitchFamily="81" charset="-120"/>
            </a:endParaRPr>
          </a:p>
        </p:txBody>
      </p:sp>
      <p:pic>
        <p:nvPicPr>
          <p:cNvPr id="17409" name="Picture 1" descr="C:\Documents and Settings\User\Local Settings\Temporary Internet Files\Content.IE5\R7JRKOGY\MC90041148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92380"/>
            <a:ext cx="1728192" cy="166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01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User\Local Settings\Temporary Internet Files\Content.IE5\5JQLS8FA\MP900439175[1]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6388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latin typeface="華康POP1體W5" pitchFamily="81" charset="-120"/>
                <a:ea typeface="華康POP1體W5" pitchFamily="81" charset="-120"/>
              </a:rPr>
              <a:t>其實，老師剛剛已經動了許多手腳</a:t>
            </a:r>
            <a:r>
              <a:rPr lang="en-US" altLang="zh-TW" sz="3600" dirty="0" smtClean="0">
                <a:latin typeface="華康POP1體W5" pitchFamily="81" charset="-120"/>
                <a:ea typeface="華康POP1體W5" pitchFamily="81" charset="-120"/>
              </a:rPr>
              <a:t>……</a:t>
            </a:r>
            <a:endParaRPr lang="zh-TW" altLang="en-US" sz="3600" dirty="0">
              <a:latin typeface="華康POP1體W5" pitchFamily="81" charset="-120"/>
              <a:ea typeface="華康POP1體W5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35007" y="1340735"/>
            <a:ext cx="7215806" cy="10732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考考各位，從老師進教室到現在，</a:t>
            </a:r>
            <a:endParaRPr lang="en-US" altLang="zh-TW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       做了那些</a:t>
            </a:r>
            <a:r>
              <a:rPr lang="zh-TW" altLang="en-US" sz="4000" b="1" dirty="0" smtClean="0">
                <a:latin typeface="華康POP1體W5" pitchFamily="81" charset="-120"/>
                <a:ea typeface="華康POP1體W5" pitchFamily="81" charset="-120"/>
              </a:rPr>
              <a:t>性別不平等</a:t>
            </a:r>
            <a:r>
              <a:rPr lang="zh-TW" altLang="en-US" dirty="0" smtClean="0">
                <a:latin typeface="華康POP1體W5" pitchFamily="81" charset="-120"/>
                <a:ea typeface="華康POP1體W5" pitchFamily="81" charset="-120"/>
              </a:rPr>
              <a:t>的事呢</a:t>
            </a:r>
            <a:r>
              <a:rPr lang="en-US" altLang="zh-TW" dirty="0" smtClean="0">
                <a:latin typeface="華康POP1體W5" pitchFamily="81" charset="-120"/>
                <a:ea typeface="華康POP1體W5" pitchFamily="81" charset="-120"/>
              </a:rPr>
              <a:t>?</a:t>
            </a:r>
            <a:endParaRPr lang="en-US" altLang="zh-TW" dirty="0">
              <a:latin typeface="華康POP1體W5" pitchFamily="81" charset="-120"/>
              <a:ea typeface="華康POP1體W5" pitchFamily="81" charset="-120"/>
            </a:endParaRPr>
          </a:p>
        </p:txBody>
      </p:sp>
      <p:pic>
        <p:nvPicPr>
          <p:cNvPr id="3074" name="Picture 2" descr="C:\Documents and Settings\User\Local Settings\Temporary Internet Files\Content.IE5\5JQLS8FA\MC900441364[1]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74" y="430855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User\Local Settings\Temporary Internet Files\Content.IE5\9G1YWXQF\MC900441370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C547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95" y="449083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User\Local Settings\Temporary Internet Files\Content.IE5\0DPYLX7C\MC900441365[1]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1399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898723" y="5031433"/>
            <a:ext cx="2272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華康方圓體W7" pitchFamily="81" charset="-120"/>
                <a:ea typeface="華康方圓體W7" pitchFamily="81" charset="-120"/>
              </a:rPr>
              <a:t>男生力氣大</a:t>
            </a:r>
            <a:endParaRPr lang="en-US" altLang="zh-TW" sz="2400" dirty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sz="2400" dirty="0">
                <a:latin typeface="華康方圓體W7" pitchFamily="81" charset="-120"/>
                <a:ea typeface="華康方圓體W7" pitchFamily="81" charset="-120"/>
              </a:rPr>
              <a:t>，搬椅子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206742" y="3369994"/>
            <a:ext cx="2272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華康方圓體W7" pitchFamily="81" charset="-120"/>
                <a:ea typeface="華康方圓體W7" pitchFamily="81" charset="-120"/>
              </a:rPr>
              <a:t>稱讚女生漂亮</a:t>
            </a:r>
          </a:p>
        </p:txBody>
      </p:sp>
      <p:pic>
        <p:nvPicPr>
          <p:cNvPr id="3078" name="Picture 6" descr="C:\Documents and Settings\User\Local Settings\Temporary Internet Files\Content.IE5\F1AXSTJP\MC900441764[1]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8" y="249289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6660232" y="4974267"/>
            <a:ext cx="2272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方圓體W7" pitchFamily="81" charset="-120"/>
                <a:ea typeface="華康方圓體W7" pitchFamily="81" charset="-120"/>
              </a:rPr>
              <a:t>只叫男生</a:t>
            </a:r>
            <a:endParaRPr lang="en-US" altLang="zh-TW" sz="2400" dirty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sz="2400" dirty="0">
                <a:latin typeface="華康方圓體W7" pitchFamily="81" charset="-120"/>
                <a:ea typeface="華康方圓體W7" pitchFamily="81" charset="-120"/>
              </a:rPr>
              <a:t>回答問題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04484" y="3391915"/>
            <a:ext cx="2272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方圓體W7" pitchFamily="81" charset="-120"/>
                <a:ea typeface="華康方圓體W7" pitchFamily="81" charset="-120"/>
              </a:rPr>
              <a:t>女生較細心，數白紙數量</a:t>
            </a:r>
            <a:endParaRPr lang="zh-TW" altLang="en-US" sz="2400" dirty="0">
              <a:latin typeface="華康方圓體W7" pitchFamily="81" charset="-120"/>
              <a:ea typeface="華康方圓體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074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13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engaf.web.fc2.com/sozai/a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4522" y="-1124523"/>
            <a:ext cx="6858000" cy="91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80728"/>
            <a:ext cx="7776864" cy="5145435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後來我媽漸漸接受了我們，只是偶爾講講叫我們當朋友就好，可能也知道無法改變吧！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不過也可能是因為我的女朋友的確還不確，個性好又孝順、工作不錯、對我超好，比起以後嫁個家暴、不怎樣的男生，其實這樣也不差！</a:t>
            </a:r>
            <a:endParaRPr lang="en-US" altLang="zh-TW" sz="3000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3000" dirty="0" smtClean="0">
                <a:latin typeface="華康少女文字W7" pitchFamily="81" charset="-120"/>
                <a:ea typeface="華康少女文字W7" pitchFamily="81" charset="-120"/>
              </a:rPr>
              <a:t>我是同志，但平常我也和大家一樣，只是我喜歡上的人是女生罷了！我並沒有什麼不同</a:t>
            </a:r>
            <a:r>
              <a:rPr lang="en-US" altLang="zh-TW" sz="3000" dirty="0" smtClean="0">
                <a:latin typeface="華康少女文字W7" pitchFamily="81" charset="-120"/>
                <a:ea typeface="華康少女文字W7" pitchFamily="81" charset="-120"/>
              </a:rPr>
              <a:t>~</a:t>
            </a:r>
            <a:endParaRPr lang="zh-TW" altLang="en-US" sz="3000" dirty="0">
              <a:latin typeface="華康少女文字W7" pitchFamily="81" charset="-120"/>
              <a:ea typeface="華康少女文字W7" pitchFamily="81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116632"/>
            <a:ext cx="2843808" cy="764704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聽聽小故事</a:t>
            </a:r>
            <a:r>
              <a:rPr lang="en-US" altLang="zh-TW" sz="2800" b="1" dirty="0" smtClean="0">
                <a:solidFill>
                  <a:srgbClr val="996633"/>
                </a:solidFill>
                <a:latin typeface="華康圓緣體W4" pitchFamily="81" charset="-120"/>
                <a:ea typeface="華康圓緣體W4" pitchFamily="81" charset="-120"/>
              </a:rPr>
              <a:t>~</a:t>
            </a:r>
            <a:endParaRPr lang="zh-TW" altLang="en-US" sz="2800" b="1" dirty="0">
              <a:solidFill>
                <a:srgbClr val="996633"/>
              </a:solidFill>
              <a:latin typeface="華康圓緣體W4" pitchFamily="81" charset="-120"/>
              <a:ea typeface="華康圓緣體W4" pitchFamily="81" charset="-120"/>
            </a:endParaRPr>
          </a:p>
        </p:txBody>
      </p:sp>
      <p:pic>
        <p:nvPicPr>
          <p:cNvPr id="16385" name="Picture 1" descr="C:\Documents and Settings\User\Local Settings\Temporary Internet Files\Content.IE5\9G1YWXQF\MC900440442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269079"/>
            <a:ext cx="2664296" cy="168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 rot="20736247">
            <a:off x="4083838" y="5502987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 smtClean="0">
                <a:solidFill>
                  <a:srgbClr val="C00000"/>
                </a:solidFill>
                <a:latin typeface="華康布丁體" pitchFamily="81" charset="-120"/>
                <a:ea typeface="華康布丁體" pitchFamily="81" charset="-120"/>
              </a:rPr>
              <a:t>我是同志</a:t>
            </a:r>
            <a:endParaRPr lang="zh-TW" altLang="en-US" sz="2200" dirty="0">
              <a:solidFill>
                <a:srgbClr val="C00000"/>
              </a:solidFill>
              <a:latin typeface="華康布丁體" pitchFamily="81" charset="-120"/>
              <a:ea typeface="華康布丁體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49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img.blog.163.com/photo/BCFZD3yVIoQNF3LIH8JCuQ==/1703486559053388669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4330824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3300"/>
                </a:solidFill>
                <a:latin typeface="華康棒棒體W5" pitchFamily="81" charset="-120"/>
                <a:ea typeface="華康棒棒體W5" pitchFamily="81" charset="-120"/>
              </a:rPr>
              <a:t>男</a:t>
            </a:r>
            <a:r>
              <a:rPr lang="zh-TW" altLang="en-US" dirty="0" smtClean="0">
                <a:solidFill>
                  <a:srgbClr val="663300"/>
                </a:solidFill>
                <a:latin typeface="華康棒棒體W5" pitchFamily="81" charset="-120"/>
                <a:ea typeface="華康棒棒體W5" pitchFamily="81" charset="-120"/>
              </a:rPr>
              <a:t> </a:t>
            </a:r>
            <a:r>
              <a:rPr lang="en-US" dirty="0" smtClean="0">
                <a:solidFill>
                  <a:srgbClr val="663300"/>
                </a:solidFill>
                <a:latin typeface="華康棒棒體W5" pitchFamily="81" charset="-120"/>
                <a:ea typeface="華康棒棒體W5" pitchFamily="81" charset="-120"/>
              </a:rPr>
              <a:t>身</a:t>
            </a:r>
            <a:r>
              <a:rPr lang="zh-TW" altLang="en-US" dirty="0" smtClean="0">
                <a:solidFill>
                  <a:srgbClr val="663300"/>
                </a:solidFill>
                <a:latin typeface="華康棒棒體W5" pitchFamily="81" charset="-120"/>
                <a:ea typeface="華康棒棒體W5" pitchFamily="81" charset="-120"/>
              </a:rPr>
              <a:t> </a:t>
            </a:r>
            <a:r>
              <a:rPr lang="en-US" dirty="0" smtClean="0">
                <a:solidFill>
                  <a:srgbClr val="663300"/>
                </a:solidFill>
                <a:latin typeface="華康棒棒體W5" pitchFamily="81" charset="-120"/>
                <a:ea typeface="華康棒棒體W5" pitchFamily="81" charset="-120"/>
              </a:rPr>
              <a:t>女</a:t>
            </a:r>
            <a:r>
              <a:rPr lang="zh-TW" altLang="en-US" dirty="0" smtClean="0">
                <a:solidFill>
                  <a:srgbClr val="663300"/>
                </a:solidFill>
                <a:latin typeface="華康棒棒體W5" pitchFamily="81" charset="-120"/>
                <a:ea typeface="華康棒棒體W5" pitchFamily="81" charset="-120"/>
              </a:rPr>
              <a:t> </a:t>
            </a:r>
            <a:r>
              <a:rPr lang="en-US" dirty="0" smtClean="0">
                <a:solidFill>
                  <a:srgbClr val="663300"/>
                </a:solidFill>
                <a:latin typeface="華康棒棒體W5" pitchFamily="81" charset="-120"/>
                <a:ea typeface="華康棒棒體W5" pitchFamily="81" charset="-120"/>
              </a:rPr>
              <a:t>生 </a:t>
            </a:r>
            <a:br>
              <a:rPr lang="en-US" dirty="0" smtClean="0">
                <a:solidFill>
                  <a:srgbClr val="663300"/>
                </a:solidFill>
                <a:latin typeface="華康棒棒體W5" pitchFamily="81" charset="-120"/>
                <a:ea typeface="華康棒棒體W5" pitchFamily="81" charset="-120"/>
              </a:rPr>
            </a:br>
            <a:r>
              <a:rPr lang="en-US" sz="3100" dirty="0" smtClean="0">
                <a:solidFill>
                  <a:srgbClr val="663300"/>
                </a:solidFill>
                <a:latin typeface="華康棒棒體W5" pitchFamily="81" charset="-120"/>
                <a:ea typeface="華康棒棒體W5" pitchFamily="81" charset="-120"/>
              </a:rPr>
              <a:t>The Unfitted High Heels</a:t>
            </a:r>
            <a:endParaRPr lang="zh-TW" altLang="en-US" sz="3100" dirty="0">
              <a:solidFill>
                <a:srgbClr val="663300"/>
              </a:solidFill>
              <a:latin typeface="華康棒棒體W5" pitchFamily="81" charset="-120"/>
              <a:ea typeface="華康棒棒體W5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368152"/>
            <a:ext cx="8085584" cy="530120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3400" dirty="0" smtClean="0">
                <a:latin typeface="華康古印體" pitchFamily="65" charset="-120"/>
                <a:ea typeface="華康古印體" pitchFamily="65" charset="-120"/>
              </a:rPr>
              <a:t>從小，阿當心裡就住著一個女孩，卻</a:t>
            </a:r>
            <a:endParaRPr lang="en-US" altLang="zh-TW" sz="3400" dirty="0" smtClean="0">
              <a:latin typeface="華康古印體" pitchFamily="65" charset="-120"/>
              <a:ea typeface="華康古印體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3400" dirty="0" smtClean="0">
                <a:latin typeface="華康古印體" pitchFamily="65" charset="-120"/>
                <a:ea typeface="華康古印體" pitchFamily="65" charset="-120"/>
              </a:rPr>
              <a:t>始終無法出來面對大家，只能住在他</a:t>
            </a:r>
            <a:endParaRPr lang="en-US" altLang="zh-TW" sz="3400" dirty="0" smtClean="0">
              <a:latin typeface="華康古印體" pitchFamily="65" charset="-120"/>
              <a:ea typeface="華康古印體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3400" dirty="0" smtClean="0">
                <a:latin typeface="華康古印體" pitchFamily="65" charset="-120"/>
                <a:ea typeface="華康古印體" pitchFamily="65" charset="-120"/>
              </a:rPr>
              <a:t>的心裡，一天又一天的等待，等待一個適合的時機出現。</a:t>
            </a:r>
            <a:endParaRPr lang="en-US" altLang="zh-TW" sz="3400" dirty="0">
              <a:latin typeface="華康古印體" pitchFamily="65" charset="-120"/>
              <a:ea typeface="華康古印體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zh-TW" altLang="en-US" sz="3400" dirty="0" smtClean="0">
                <a:latin typeface="華康古印體" pitchFamily="65" charset="-120"/>
                <a:ea typeface="華康古印體" pitchFamily="65" charset="-120"/>
              </a:rPr>
              <a:t>在一次湊巧下，女孩被媽媽撞見。他又或者她，該如何面對媽媽？他們要如何向媽媽訴說心裡的感受？而媽媽要如何面對家裡唯一的獨子在性別上與其他人的差異？ </a:t>
            </a:r>
            <a:endParaRPr lang="en-US" altLang="zh-TW" sz="3400" dirty="0" smtClean="0">
              <a:latin typeface="華康古印體" pitchFamily="65" charset="-120"/>
              <a:ea typeface="華康古印體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zh-TW" altLang="en-US" sz="3400" dirty="0" smtClean="0">
                <a:latin typeface="華康古印體" pitchFamily="65" charset="-120"/>
                <a:ea typeface="華康古印體" pitchFamily="65" charset="-120"/>
              </a:rPr>
              <a:t>這個身體究竟屬於誰？一個重大抉擇，也是母子之間的告白故事。</a:t>
            </a:r>
            <a:endParaRPr lang="en-US" altLang="zh-TW" sz="3400" dirty="0">
              <a:latin typeface="華康古印體" pitchFamily="65" charset="-120"/>
              <a:ea typeface="華康古印體" pitchFamily="65" charset="-120"/>
            </a:endParaRP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zh-TW" altLang="en-US" dirty="0" smtClean="0">
                <a:latin typeface="華康布丁體" pitchFamily="81" charset="-120"/>
                <a:ea typeface="華康布丁體" pitchFamily="81" charset="-120"/>
              </a:rPr>
              <a:t>影片連結</a:t>
            </a:r>
            <a:r>
              <a:rPr lang="en-US" altLang="zh-TW" dirty="0" smtClean="0">
                <a:latin typeface="華康布丁體" pitchFamily="81" charset="-120"/>
                <a:ea typeface="華康布丁體" pitchFamily="81" charset="-120"/>
              </a:rPr>
              <a:t>:</a:t>
            </a:r>
            <a:r>
              <a:rPr lang="en-US" sz="3100" dirty="0" smtClean="0">
                <a:hlinkClick r:id="rId3"/>
              </a:rPr>
              <a:t>https://www.youtube.com/watch?v=wBSun1R1EQk</a:t>
            </a:r>
            <a:endParaRPr lang="zh-TW" altLang="en-US" sz="3100" dirty="0"/>
          </a:p>
        </p:txBody>
      </p:sp>
      <p:pic>
        <p:nvPicPr>
          <p:cNvPr id="15362" name="Picture 2" descr="http://t-idea.shu.edu.tw/news/images_news/2011_jcom_99_rtf_tv_unfitt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5" y="-27384"/>
            <a:ext cx="312384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5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User\Local Settings\Temporary Internet Files\Content.IE5\1BC0KDIW\MP900439115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684584" y="672473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華康布丁體" pitchFamily="81" charset="-120"/>
                <a:ea typeface="華康布丁體" pitchFamily="81" charset="-120"/>
              </a:rPr>
              <a:t>你認同嗎</a:t>
            </a:r>
            <a:r>
              <a:rPr lang="en-US" altLang="zh-TW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華康布丁體" pitchFamily="81" charset="-120"/>
                <a:ea typeface="華康布丁體" pitchFamily="81" charset="-120"/>
              </a:rPr>
              <a:t>?</a:t>
            </a:r>
            <a:endParaRPr lang="zh-TW" altLang="en-US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華康布丁體" pitchFamily="81" charset="-120"/>
              <a:ea typeface="華康布丁體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是非題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)1.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街上看到男女恩愛牽手，覺得很噁心、死變態！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)2.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電視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播放男女愛情故事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，認為不知羞恥，打電話投訴！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)3.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男女不準發生性行為，因為會產生疾病！</a:t>
            </a:r>
            <a:endParaRPr lang="zh-TW" altLang="en-US" sz="2800" dirty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)4.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朋友跟你說他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/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她喜歡的是異性，便開始害怕他會喜 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   歡上自己，跟他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/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她絕交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！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(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)5.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看到異性戀者來應徵工作，即使他很優秀，也不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   錄取。</a:t>
            </a:r>
            <a:endParaRPr lang="zh-TW" altLang="en-US" sz="2800" dirty="0">
              <a:latin typeface="華康POP1體W5" pitchFamily="81" charset="-120"/>
              <a:ea typeface="華康POP1體W5" pitchFamily="81" charset="-120"/>
            </a:endParaRPr>
          </a:p>
          <a:p>
            <a:endParaRPr lang="zh-TW" altLang="en-US" dirty="0"/>
          </a:p>
        </p:txBody>
      </p:sp>
      <p:pic>
        <p:nvPicPr>
          <p:cNvPr id="22531" name="Picture 3" descr="C:\Documents and Settings\User\Local Settings\Temporary Internet Files\Content.IE5\97LG0MLV\MC90031183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2169"/>
            <a:ext cx="2088232" cy="169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8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C:\Documents and Settings\User\Local Settings\Temporary Internet Files\Content.IE5\1BC0KDIW\MP900439115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zh-TW" altLang="en-US" sz="3000" dirty="0" smtClean="0">
                <a:solidFill>
                  <a:srgbClr val="8E07A9"/>
                </a:solidFill>
                <a:latin typeface="華康布丁體" pitchFamily="81" charset="-120"/>
                <a:ea typeface="華康布丁體" pitchFamily="81" charset="-120"/>
              </a:rPr>
              <a:t>    題目看似很荒謬，但把</a:t>
            </a:r>
            <a:r>
              <a:rPr lang="zh-TW" altLang="en-US" sz="3000" dirty="0">
                <a:solidFill>
                  <a:srgbClr val="8E07A9"/>
                </a:solidFill>
                <a:latin typeface="華康布丁體" pitchFamily="81" charset="-120"/>
                <a:ea typeface="華康布丁體" pitchFamily="81" charset="-120"/>
              </a:rPr>
              <a:t>「男女」、</a:t>
            </a:r>
            <a:r>
              <a:rPr lang="zh-TW" altLang="en-US" sz="3000" dirty="0" smtClean="0">
                <a:solidFill>
                  <a:srgbClr val="8E07A9"/>
                </a:solidFill>
                <a:latin typeface="華康布丁體" pitchFamily="81" charset="-120"/>
                <a:ea typeface="華康布丁體" pitchFamily="81" charset="-120"/>
              </a:rPr>
              <a:t>「異性戀」改成「同性戀」，那便正是經常發生在同性戀身上的事情，他們</a:t>
            </a:r>
            <a:r>
              <a:rPr lang="zh-TW" altLang="en-US" sz="3000" dirty="0">
                <a:solidFill>
                  <a:srgbClr val="8E07A9"/>
                </a:solidFill>
                <a:latin typeface="華康布丁體" pitchFamily="81" charset="-120"/>
                <a:ea typeface="華康布丁體" pitchFamily="81" charset="-120"/>
              </a:rPr>
              <a:t>必須</a:t>
            </a:r>
            <a:r>
              <a:rPr lang="zh-TW" altLang="en-US" sz="3000" dirty="0" smtClean="0">
                <a:solidFill>
                  <a:srgbClr val="8E07A9"/>
                </a:solidFill>
                <a:latin typeface="華康布丁體" pitchFamily="81" charset="-120"/>
                <a:ea typeface="華康布丁體" pitchFamily="81" charset="-120"/>
              </a:rPr>
              <a:t>受到</a:t>
            </a:r>
            <a:r>
              <a:rPr lang="zh-TW" altLang="en-US" sz="3000" dirty="0">
                <a:solidFill>
                  <a:srgbClr val="8E07A9"/>
                </a:solidFill>
                <a:latin typeface="華康布丁體" pitchFamily="81" charset="-120"/>
                <a:ea typeface="華康布丁體" pitchFamily="81" charset="-120"/>
              </a:rPr>
              <a:t>如此</a:t>
            </a:r>
            <a:r>
              <a:rPr lang="zh-TW" altLang="en-US" sz="3000" dirty="0" smtClean="0">
                <a:solidFill>
                  <a:srgbClr val="8E07A9"/>
                </a:solidFill>
                <a:latin typeface="華康布丁體" pitchFamily="81" charset="-120"/>
                <a:ea typeface="華康布丁體" pitchFamily="81" charset="-120"/>
              </a:rPr>
              <a:t>對待</a:t>
            </a:r>
            <a:r>
              <a:rPr lang="zh-TW" altLang="en-US" sz="3000" dirty="0">
                <a:solidFill>
                  <a:srgbClr val="8E07A9"/>
                </a:solidFill>
                <a:latin typeface="華康布丁體" pitchFamily="81" charset="-120"/>
                <a:ea typeface="華康布丁體" pitchFamily="81" charset="-120"/>
              </a:rPr>
              <a:t>嗎</a:t>
            </a:r>
            <a:r>
              <a:rPr lang="zh-TW" altLang="en-US" sz="3000" dirty="0" smtClean="0">
                <a:solidFill>
                  <a:srgbClr val="8E07A9"/>
                </a:solidFill>
                <a:latin typeface="華康布丁體" pitchFamily="81" charset="-120"/>
                <a:ea typeface="華康布丁體" pitchFamily="81" charset="-120"/>
              </a:rPr>
              <a:t>？</a:t>
            </a:r>
            <a:endParaRPr lang="en-US" altLang="zh-TW" sz="3000" dirty="0" smtClean="0">
              <a:solidFill>
                <a:srgbClr val="8E07A9"/>
              </a:solidFill>
              <a:latin typeface="華康布丁體" pitchFamily="81" charset="-120"/>
              <a:ea typeface="華康布丁體" pitchFamily="81" charset="-120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街上看到同性戀恩愛牽手，覺得很噁心、死變態！</a:t>
            </a:r>
            <a:endParaRPr lang="en-US" altLang="zh-TW" sz="26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電視播放同性戀愛情故事，認為不知羞恥，打電話</a:t>
            </a:r>
            <a:r>
              <a:rPr lang="zh-TW" altLang="en-US" sz="2600" dirty="0">
                <a:latin typeface="華康POP1體W5" pitchFamily="81" charset="-120"/>
                <a:ea typeface="華康POP1體W5" pitchFamily="81" charset="-120"/>
              </a:rPr>
              <a:t>投訴</a:t>
            </a: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！</a:t>
            </a:r>
            <a:endParaRPr lang="en-US" altLang="zh-TW" sz="26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同性戀不準發生</a:t>
            </a:r>
            <a:r>
              <a:rPr lang="zh-TW" altLang="en-US" sz="2600" dirty="0">
                <a:latin typeface="華康POP1體W5" pitchFamily="81" charset="-120"/>
                <a:ea typeface="華康POP1體W5" pitchFamily="81" charset="-120"/>
              </a:rPr>
              <a:t>性行為，因為會產生疾病</a:t>
            </a: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！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朋友</a:t>
            </a:r>
            <a:r>
              <a:rPr lang="zh-TW" altLang="en-US" sz="2600" dirty="0">
                <a:latin typeface="華康POP1體W5" pitchFamily="81" charset="-120"/>
                <a:ea typeface="華康POP1體W5" pitchFamily="81" charset="-120"/>
              </a:rPr>
              <a:t>跟你</a:t>
            </a: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說他</a:t>
            </a:r>
            <a:r>
              <a:rPr lang="en-US" altLang="zh-TW" sz="2600" dirty="0" smtClean="0">
                <a:latin typeface="華康POP1體W5" pitchFamily="81" charset="-120"/>
                <a:ea typeface="華康POP1體W5" pitchFamily="81" charset="-120"/>
              </a:rPr>
              <a:t>/</a:t>
            </a: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她喜歡</a:t>
            </a:r>
            <a:r>
              <a:rPr lang="zh-TW" altLang="en-US" sz="2600" dirty="0">
                <a:latin typeface="華康POP1體W5" pitchFamily="81" charset="-120"/>
                <a:ea typeface="華康POP1體W5" pitchFamily="81" charset="-120"/>
              </a:rPr>
              <a:t>的</a:t>
            </a: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是</a:t>
            </a:r>
            <a:r>
              <a:rPr lang="zh-TW" altLang="en-US" sz="2600" dirty="0">
                <a:latin typeface="華康POP1體W5" pitchFamily="81" charset="-120"/>
                <a:ea typeface="華康POP1體W5" pitchFamily="81" charset="-120"/>
              </a:rPr>
              <a:t>同性</a:t>
            </a: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，</a:t>
            </a:r>
            <a:r>
              <a:rPr lang="zh-TW" altLang="en-US" sz="2600" dirty="0">
                <a:latin typeface="華康POP1體W5" pitchFamily="81" charset="-120"/>
                <a:ea typeface="華康POP1體W5" pitchFamily="81" charset="-120"/>
              </a:rPr>
              <a:t>便</a:t>
            </a: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開始</a:t>
            </a:r>
            <a:r>
              <a:rPr lang="zh-TW" altLang="en-US" sz="2600" dirty="0">
                <a:latin typeface="華康POP1體W5" pitchFamily="81" charset="-120"/>
                <a:ea typeface="華康POP1體W5" pitchFamily="81" charset="-120"/>
              </a:rPr>
              <a:t>害怕他會喜歡上自己，</a:t>
            </a: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跟他</a:t>
            </a:r>
            <a:r>
              <a:rPr lang="en-US" altLang="zh-TW" sz="2600" dirty="0" smtClean="0">
                <a:latin typeface="華康POP1體W5" pitchFamily="81" charset="-120"/>
                <a:ea typeface="華康POP1體W5" pitchFamily="81" charset="-120"/>
              </a:rPr>
              <a:t>/</a:t>
            </a: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她絕交</a:t>
            </a:r>
            <a:r>
              <a:rPr lang="zh-TW" altLang="en-US" sz="2600" dirty="0">
                <a:latin typeface="華康POP1體W5" pitchFamily="81" charset="-120"/>
                <a:ea typeface="華康POP1體W5" pitchFamily="81" charset="-120"/>
              </a:rPr>
              <a:t>！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看到</a:t>
            </a:r>
            <a:r>
              <a:rPr lang="zh-TW" altLang="en-US" sz="2600" dirty="0">
                <a:latin typeface="華康POP1體W5" pitchFamily="81" charset="-120"/>
                <a:ea typeface="華康POP1體W5" pitchFamily="81" charset="-120"/>
              </a:rPr>
              <a:t>同性戀</a:t>
            </a: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者</a:t>
            </a:r>
            <a:r>
              <a:rPr lang="zh-TW" altLang="en-US" sz="2600" dirty="0">
                <a:latin typeface="華康POP1體W5" pitchFamily="81" charset="-120"/>
                <a:ea typeface="華康POP1體W5" pitchFamily="81" charset="-120"/>
              </a:rPr>
              <a:t>來應徵工作，即使他很優秀，也不</a:t>
            </a:r>
            <a:r>
              <a:rPr lang="zh-TW" altLang="en-US" sz="2600" dirty="0" smtClean="0">
                <a:latin typeface="華康POP1體W5" pitchFamily="81" charset="-120"/>
                <a:ea typeface="華康POP1體W5" pitchFamily="81" charset="-120"/>
              </a:rPr>
              <a:t>錄取。</a:t>
            </a:r>
            <a:endParaRPr lang="zh-TW" altLang="en-US" sz="2600" dirty="0">
              <a:latin typeface="華康POP1體W5" pitchFamily="81" charset="-120"/>
              <a:ea typeface="華康POP1體W5" pitchFamily="81" charset="-120"/>
            </a:endParaRPr>
          </a:p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483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www.kofei.com/kofeipic/allimg/2009-04/21163S114-0a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" y="0"/>
            <a:ext cx="913604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布丁體" pitchFamily="81" charset="-120"/>
                <a:ea typeface="華康布丁體" pitchFamily="81" charset="-120"/>
              </a:rPr>
              <a:t>恐同症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1176" y="1340768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全名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是「</a:t>
            </a:r>
            <a:r>
              <a:rPr lang="zh-TW" altLang="en-US" sz="2800" dirty="0">
                <a:solidFill>
                  <a:srgbClr val="C00000"/>
                </a:solidFill>
                <a:latin typeface="華康POP1體W5" pitchFamily="81" charset="-120"/>
                <a:ea typeface="華康POP1體W5" pitchFamily="81" charset="-120"/>
              </a:rPr>
              <a:t>同性戀恐懼症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」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，指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畏懼跟同性戀者有近距離接觸，且通常會想要施加懲罰於同性戀者身上的一種病症，而這種恐懼大多是</a:t>
            </a:r>
            <a:r>
              <a:rPr lang="zh-TW" altLang="en-US" sz="2800" dirty="0">
                <a:solidFill>
                  <a:srgbClr val="C00000"/>
                </a:solidFill>
                <a:latin typeface="華康POP1體W5" pitchFamily="81" charset="-120"/>
                <a:ea typeface="華康POP1體W5" pitchFamily="81" charset="-120"/>
              </a:rPr>
              <a:t>不理性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的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。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他們會歧視同性戀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者，但大多都不覺得自己有恐同症。例如</a:t>
            </a:r>
            <a:r>
              <a:rPr lang="zh-TW" altLang="en-US" sz="2800" dirty="0" smtClean="0">
                <a:solidFill>
                  <a:srgbClr val="0070C0"/>
                </a:solidFill>
                <a:latin typeface="華康POP1體W5" pitchFamily="81" charset="-120"/>
                <a:ea typeface="華康POP1體W5" pitchFamily="81" charset="-120"/>
              </a:rPr>
              <a:t>「我不反對同性戀，但請別讓我看到！」</a:t>
            </a:r>
            <a:endParaRPr lang="en-US" altLang="zh-TW" sz="2800" dirty="0" smtClean="0">
              <a:solidFill>
                <a:srgbClr val="0070C0"/>
              </a:solidFill>
              <a:latin typeface="華康POP1體W5" pitchFamily="81" charset="-120"/>
              <a:ea typeface="華康POP1體W5" pitchFamily="81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在相同條件下，對同性戀者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和異性戀者做出不同的對待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，便是</a:t>
            </a:r>
            <a:r>
              <a:rPr lang="zh-TW" altLang="en-US" sz="2800" dirty="0" smtClean="0">
                <a:solidFill>
                  <a:srgbClr val="FF0000"/>
                </a:solidFill>
                <a:latin typeface="華康POP1體W5" pitchFamily="81" charset="-120"/>
                <a:ea typeface="華康POP1體W5" pitchFamily="81" charset="-120"/>
              </a:rPr>
              <a:t>歧視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了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！</a:t>
            </a:r>
          </a:p>
        </p:txBody>
      </p:sp>
      <p:pic>
        <p:nvPicPr>
          <p:cNvPr id="23554" name="Picture 2" descr="http://s1.djyimg.com/i6/101228054715239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b="23398"/>
          <a:stretch/>
        </p:blipFill>
        <p:spPr bwMode="auto">
          <a:xfrm>
            <a:off x="5293236" y="3933056"/>
            <a:ext cx="3600400" cy="2377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4" descr="C:\Documents and Settings\User\Local Settings\Temporary Internet Files\Content.IE5\I3K16ILR\MC900438283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6" y="1476364"/>
            <a:ext cx="8136904" cy="375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81296" y="353561"/>
            <a:ext cx="28440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600" b="1" spc="300" dirty="0">
                <a:ln w="1143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墨字體" pitchFamily="81" charset="-120"/>
                <a:ea typeface="華康墨字體" pitchFamily="81" charset="-120"/>
              </a:rPr>
              <a:t>想想看</a:t>
            </a:r>
            <a:endParaRPr lang="zh-TW" altLang="en-US" sz="6600" b="1" cap="none" spc="300" dirty="0">
              <a:ln w="1143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華康墨字體" pitchFamily="81" charset="-120"/>
              <a:ea typeface="華康墨字體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73104" y="2629506"/>
            <a:ext cx="757130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華康海報體W9" pitchFamily="81" charset="-120"/>
                <a:ea typeface="華康海報體W9" pitchFamily="81" charset="-120"/>
              </a:rPr>
              <a:t>當同志父母在餐廳被歧視，你會怎樣做</a:t>
            </a:r>
            <a:r>
              <a:rPr lang="zh-CN" altLang="en-US" sz="3200" dirty="0" smtClean="0">
                <a:latin typeface="華康海報體W9" pitchFamily="81" charset="-120"/>
                <a:ea typeface="華康海報體W9" pitchFamily="81" charset="-120"/>
              </a:rPr>
              <a:t>？</a:t>
            </a:r>
            <a:endParaRPr lang="en-US" altLang="zh-TW" sz="3200" dirty="0" smtClean="0">
              <a:latin typeface="華康海報體W9" pitchFamily="81" charset="-120"/>
              <a:ea typeface="華康海報體W9" pitchFamily="81" charset="-120"/>
            </a:endParaRPr>
          </a:p>
          <a:p>
            <a:r>
              <a:rPr lang="zh-TW" altLang="en-US" sz="2800" dirty="0">
                <a:latin typeface="華康少女文字W7" pitchFamily="81" charset="-120"/>
                <a:ea typeface="華康少女文字W7" pitchFamily="81" charset="-120"/>
              </a:rPr>
              <a:t> </a:t>
            </a:r>
            <a:endParaRPr lang="en-US" altLang="zh-TW" sz="2800" dirty="0" smtClean="0">
              <a:latin typeface="華康少女文字W7" pitchFamily="81" charset="-120"/>
              <a:ea typeface="華康少女文字W7" pitchFamily="81" charset="-120"/>
            </a:endParaRPr>
          </a:p>
          <a:p>
            <a:r>
              <a:rPr lang="zh-TW" altLang="en-US" sz="2800" dirty="0">
                <a:latin typeface="華康少女文字W7" pitchFamily="81" charset="-120"/>
                <a:ea typeface="華康少女文字W7" pitchFamily="81" charset="-120"/>
              </a:rPr>
              <a:t> </a:t>
            </a:r>
            <a:r>
              <a:rPr lang="zh-TW" altLang="en-US" sz="2800" dirty="0" smtClean="0">
                <a:latin typeface="華康少女文字W7" pitchFamily="81" charset="-120"/>
                <a:ea typeface="華康少女文字W7" pitchFamily="81" charset="-120"/>
              </a:rPr>
              <a:t> </a:t>
            </a:r>
            <a:r>
              <a:rPr lang="zh-TW" altLang="en-US" sz="2000" dirty="0" smtClean="0">
                <a:latin typeface="華康少女文字W7" pitchFamily="81" charset="-120"/>
                <a:ea typeface="華康少女文字W7" pitchFamily="81" charset="-120"/>
              </a:rPr>
              <a:t>影片</a:t>
            </a:r>
            <a:r>
              <a:rPr lang="zh-TW" altLang="en-US" sz="2000" dirty="0">
                <a:latin typeface="華康少女文字W7" pitchFamily="81" charset="-120"/>
                <a:ea typeface="華康少女文字W7" pitchFamily="81" charset="-120"/>
              </a:rPr>
              <a:t>連結</a:t>
            </a:r>
            <a:r>
              <a:rPr lang="en-US" altLang="zh-TW" sz="2000" dirty="0">
                <a:latin typeface="華康少女文字W7" pitchFamily="81" charset="-120"/>
                <a:ea typeface="華康少女文字W7" pitchFamily="81" charset="-120"/>
              </a:rPr>
              <a:t>:</a:t>
            </a:r>
            <a:r>
              <a:rPr lang="en-US" altLang="zh-TW" sz="2000" dirty="0">
                <a:latin typeface="華康少女文字W7" pitchFamily="81" charset="-120"/>
                <a:ea typeface="華康少女文字W7" pitchFamily="81" charset="-120"/>
                <a:hlinkClick r:id="rId3"/>
              </a:rPr>
              <a:t>http://www.youtube.com/watch?v=TegUBoQ7PUU</a:t>
            </a:r>
            <a:endParaRPr lang="en-US" altLang="zh-TW" sz="2000" dirty="0">
              <a:latin typeface="華康少女文字W7" pitchFamily="81" charset="-120"/>
              <a:ea typeface="華康少女文字W7" pitchFamily="81" charset="-120"/>
            </a:endParaRPr>
          </a:p>
          <a:p>
            <a:endParaRPr lang="zh-TW" altLang="en-US" sz="2800" dirty="0"/>
          </a:p>
        </p:txBody>
      </p:sp>
      <p:pic>
        <p:nvPicPr>
          <p:cNvPr id="2050" name="Picture 2" descr="http://big5.ifeng.com/gate/big5/blogfile.ifeng.com/uploadfiles/blog_attachment/1306/18/2333818_137177926028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7309">
            <a:off x="1992606" y="1461731"/>
            <a:ext cx="5332297" cy="4007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234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Documents and Settings\User\Local Settings\Temporary Internet Files\Content.IE5\5JQLS8FA\MC90035381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5087451" cy="490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5359" y="212056"/>
            <a:ext cx="6793064" cy="1796256"/>
          </a:xfrm>
        </p:spPr>
        <p:txBody>
          <a:bodyPr>
            <a:normAutofit fontScale="850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n-US" altLang="zh-TW" sz="4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zh-TW" altLang="en-US" sz="5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華康海報體W9" pitchFamily="81" charset="-120"/>
                <a:ea typeface="華康海報體W9" pitchFamily="81" charset="-120"/>
              </a:rPr>
              <a:t>我們</a:t>
            </a:r>
            <a:r>
              <a:rPr lang="zh-TW" altLang="en-US" sz="5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華康海報體W9" pitchFamily="81" charset="-120"/>
                <a:ea typeface="華康海報體W9" pitchFamily="81" charset="-120"/>
              </a:rPr>
              <a:t>沒有權利傷害任何人</a:t>
            </a:r>
            <a:r>
              <a:rPr lang="zh-TW" altLang="en-US" sz="5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華康海報體W9" pitchFamily="81" charset="-120"/>
                <a:ea typeface="華康海報體W9" pitchFamily="81" charset="-120"/>
              </a:rPr>
              <a:t>！</a:t>
            </a:r>
            <a:endParaRPr lang="en-US" altLang="zh-TW" sz="5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華康海報體W9" pitchFamily="81" charset="-120"/>
              <a:ea typeface="華康海報體W9" pitchFamily="81" charset="-120"/>
            </a:endParaRPr>
          </a:p>
          <a:p>
            <a:pPr marL="0" indent="0">
              <a:buNone/>
            </a:pPr>
            <a:endParaRPr lang="zh-TW" altLang="en-US" sz="4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華康海報體W9" pitchFamily="81" charset="-120"/>
              <a:ea typeface="華康海報體W9" pitchFamily="81" charset="-120"/>
            </a:endParaRPr>
          </a:p>
          <a:p>
            <a:endParaRPr lang="zh-CN" alt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406555" y="2319263"/>
            <a:ext cx="1654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A70D91"/>
                </a:solidFill>
                <a:latin typeface="華康海報體W9" pitchFamily="81" charset="-120"/>
                <a:ea typeface="華康海報體W9" pitchFamily="81" charset="-120"/>
              </a:rPr>
              <a:t>認識</a:t>
            </a:r>
            <a:endParaRPr lang="zh-TW" altLang="en-US" sz="2400" dirty="0">
              <a:solidFill>
                <a:srgbClr val="A70D91"/>
              </a:solidFill>
              <a:latin typeface="華康海報體W9" pitchFamily="81" charset="-120"/>
              <a:ea typeface="華康海報體W9" pitchFamily="81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 rot="21123853">
            <a:off x="6216431" y="3160495"/>
            <a:ext cx="136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A70D91"/>
                </a:solidFill>
                <a:latin typeface="華康海報體W9" pitchFamily="81" charset="-120"/>
                <a:ea typeface="華康海報體W9" pitchFamily="81" charset="-120"/>
              </a:rPr>
              <a:t>尊重</a:t>
            </a:r>
          </a:p>
        </p:txBody>
      </p:sp>
      <p:sp>
        <p:nvSpPr>
          <p:cNvPr id="16" name="文字方塊 15"/>
          <p:cNvSpPr txBox="1"/>
          <p:nvPr/>
        </p:nvSpPr>
        <p:spPr>
          <a:xfrm rot="396163">
            <a:off x="7171168" y="3721650"/>
            <a:ext cx="1366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A70D91"/>
                </a:solidFill>
                <a:latin typeface="華康海報體W9" pitchFamily="81" charset="-120"/>
                <a:ea typeface="華康海報體W9" pitchFamily="81" charset="-120"/>
              </a:rPr>
              <a:t>包容</a:t>
            </a:r>
          </a:p>
        </p:txBody>
      </p:sp>
      <p:sp>
        <p:nvSpPr>
          <p:cNvPr id="17" name="文字方塊 16"/>
          <p:cNvSpPr txBox="1"/>
          <p:nvPr/>
        </p:nvSpPr>
        <p:spPr>
          <a:xfrm rot="20365938">
            <a:off x="5471649" y="4372447"/>
            <a:ext cx="136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A70D91"/>
                </a:solidFill>
                <a:latin typeface="華康海報體W9" pitchFamily="81" charset="-120"/>
                <a:ea typeface="華康海報體W9" pitchFamily="81" charset="-120"/>
              </a:rPr>
              <a:t>實踐</a:t>
            </a:r>
          </a:p>
        </p:txBody>
      </p:sp>
      <p:sp>
        <p:nvSpPr>
          <p:cNvPr id="7" name="矩形 6"/>
          <p:cNvSpPr/>
          <p:nvPr/>
        </p:nvSpPr>
        <p:spPr>
          <a:xfrm>
            <a:off x="177741" y="2270438"/>
            <a:ext cx="6068739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TW" altLang="en-US" sz="3600" b="1" spc="50" dirty="0">
                <a:ln w="11430">
                  <a:solidFill>
                    <a:schemeClr val="bg1"/>
                  </a:solidFill>
                </a:ln>
                <a:solidFill>
                  <a:srgbClr val="E46D0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華康海報體W9" pitchFamily="81" charset="-120"/>
                <a:ea typeface="華康海報體W9" pitchFamily="81" charset="-120"/>
              </a:rPr>
              <a:t>伸出援手，</a:t>
            </a:r>
            <a:endParaRPr lang="en-US" altLang="zh-TW" sz="3600" b="1" spc="50" dirty="0">
              <a:ln w="11430">
                <a:solidFill>
                  <a:schemeClr val="bg1"/>
                </a:solidFill>
              </a:ln>
              <a:solidFill>
                <a:srgbClr val="E46D0A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華康海報體W9" pitchFamily="81" charset="-120"/>
              <a:ea typeface="華康海報體W9" pitchFamily="81" charset="-12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TW" altLang="en-US" sz="3600" b="1" spc="50" dirty="0">
                <a:ln w="11430">
                  <a:solidFill>
                    <a:schemeClr val="bg1"/>
                  </a:solidFill>
                </a:ln>
                <a:solidFill>
                  <a:srgbClr val="E46D0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華康海報體W9" pitchFamily="81" charset="-120"/>
                <a:ea typeface="華康海報體W9" pitchFamily="81" charset="-120"/>
              </a:rPr>
              <a:t>  不只是當默默的旁觀者，</a:t>
            </a:r>
            <a:endParaRPr lang="en-US" altLang="zh-TW" sz="3600" b="1" spc="50" dirty="0">
              <a:ln w="11430">
                <a:solidFill>
                  <a:schemeClr val="bg1"/>
                </a:solidFill>
              </a:ln>
              <a:solidFill>
                <a:srgbClr val="E46D0A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華康海報體W9" pitchFamily="81" charset="-120"/>
              <a:ea typeface="華康海報體W9" pitchFamily="81" charset="-12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zh-TW" altLang="en-US" sz="3600" b="1" spc="50" dirty="0">
                <a:ln w="11430">
                  <a:solidFill>
                    <a:schemeClr val="bg1"/>
                  </a:solidFill>
                </a:ln>
                <a:solidFill>
                  <a:srgbClr val="E46D0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華康海報體W9" pitchFamily="81" charset="-120"/>
                <a:ea typeface="華康海報體W9" pitchFamily="81" charset="-120"/>
              </a:rPr>
              <a:t>    讓世界變得更溫暖</a:t>
            </a:r>
            <a:r>
              <a:rPr lang="en-US" altLang="zh-TW" sz="3600" b="1" spc="50" dirty="0">
                <a:ln w="11430">
                  <a:solidFill>
                    <a:schemeClr val="bg1"/>
                  </a:solidFill>
                </a:ln>
                <a:solidFill>
                  <a:srgbClr val="E46D0A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華康海報體W9" pitchFamily="81" charset="-120"/>
                <a:ea typeface="華康海報體W9" pitchFamily="81" charset="-120"/>
              </a:rPr>
              <a:t>~</a:t>
            </a:r>
          </a:p>
        </p:txBody>
      </p:sp>
      <p:pic>
        <p:nvPicPr>
          <p:cNvPr id="1034" name="Picture 10" descr="C:\Documents and Settings\User\Local Settings\Temporary Internet Files\Content.IE5\0DPYLX7C\MC90033517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6" y="4311043"/>
            <a:ext cx="2376264" cy="23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60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pic3.nipic.com/20090522/2490825_235119057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8156" r="16467" b="8744"/>
          <a:stretch/>
        </p:blipFill>
        <p:spPr bwMode="auto">
          <a:xfrm>
            <a:off x="0" y="9128"/>
            <a:ext cx="9324528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5608" y="312858"/>
            <a:ext cx="8784976" cy="1143000"/>
          </a:xfrm>
        </p:spPr>
        <p:txBody>
          <a:bodyPr>
            <a:noAutofit/>
          </a:bodyPr>
          <a:lstStyle/>
          <a:p>
            <a:r>
              <a:rPr lang="zh-TW" altLang="en-US" sz="48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bg1">
                      <a:alpha val="66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華康方圓體W7" pitchFamily="81" charset="-120"/>
                <a:ea typeface="華康方圓體W7" pitchFamily="81" charset="-120"/>
              </a:rPr>
              <a:t>而且，同志</a:t>
            </a:r>
            <a:r>
              <a:rPr lang="zh-TW" altLang="en-US" sz="48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bg1">
                      <a:alpha val="66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華康方圓體W7" pitchFamily="81" charset="-120"/>
                <a:ea typeface="華康方圓體W7" pitchFamily="81" charset="-120"/>
              </a:rPr>
              <a:t>也可以很</a:t>
            </a:r>
            <a:r>
              <a:rPr lang="zh-TW" altLang="en-US" sz="48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bg1">
                      <a:alpha val="66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華康方圓體W7" pitchFamily="81" charset="-120"/>
                <a:ea typeface="華康方圓體W7" pitchFamily="81" charset="-120"/>
              </a:rPr>
              <a:t>厲害唷</a:t>
            </a:r>
            <a:r>
              <a:rPr lang="en-US" altLang="zh-TW" sz="48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139700">
                    <a:schemeClr val="bg1">
                      <a:alpha val="66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華康方圓體W7" pitchFamily="81" charset="-120"/>
                <a:ea typeface="華康方圓體W7" pitchFamily="81" charset="-120"/>
              </a:rPr>
              <a:t>~</a:t>
            </a:r>
            <a:endParaRPr lang="zh-TW" altLang="en-US" sz="4800" b="1" dirty="0">
              <a:ln w="3155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139700">
                  <a:schemeClr val="bg1">
                    <a:alpha val="66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華康方圓體W7" pitchFamily="81" charset="-120"/>
              <a:ea typeface="華康方圓體W7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4684969"/>
            <a:ext cx="2569271" cy="1552344"/>
          </a:xfrm>
          <a:prstGeom prst="roundRect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2800" dirty="0" smtClean="0">
                <a:latin typeface="華康海報體W9" pitchFamily="81" charset="-120"/>
                <a:ea typeface="華康海報體W9" pitchFamily="81" charset="-120"/>
              </a:rPr>
              <a:t>蔡康永</a:t>
            </a:r>
            <a:endParaRPr lang="en-US" altLang="zh-CN" sz="2800" dirty="0">
              <a:latin typeface="華康海報體W9" pitchFamily="81" charset="-120"/>
              <a:ea typeface="華康海報體W9" pitchFamily="81" charset="-12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zh-CN" altLang="en-US" sz="2400" dirty="0" smtClean="0">
                <a:solidFill>
                  <a:schemeClr val="accent6">
                    <a:lumMod val="50000"/>
                  </a:schemeClr>
                </a:solidFill>
                <a:latin typeface="華康海報體W9" pitchFamily="81" charset="-120"/>
                <a:ea typeface="華康海報體W9" pitchFamily="81" charset="-120"/>
              </a:rPr>
              <a:t>臺灣著名的節目</a:t>
            </a:r>
            <a:endParaRPr lang="en-US" altLang="zh-CN" sz="2400" dirty="0" smtClean="0">
              <a:solidFill>
                <a:schemeClr val="accent6">
                  <a:lumMod val="50000"/>
                </a:schemeClr>
              </a:solidFill>
              <a:latin typeface="華康海報體W9" pitchFamily="81" charset="-120"/>
              <a:ea typeface="華康海報體W9" pitchFamily="81" charset="-12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zh-CN" altLang="en-US" sz="2400" dirty="0" smtClean="0">
                <a:solidFill>
                  <a:schemeClr val="accent6">
                    <a:lumMod val="50000"/>
                  </a:schemeClr>
                </a:solidFill>
                <a:latin typeface="華康海報體W9" pitchFamily="81" charset="-120"/>
                <a:ea typeface="華康海報體W9" pitchFamily="81" charset="-120"/>
              </a:rPr>
              <a:t>主持人、作家</a:t>
            </a:r>
            <a:endParaRPr lang="zh-TW" altLang="en-US" sz="2400" dirty="0">
              <a:solidFill>
                <a:schemeClr val="accent6">
                  <a:lumMod val="50000"/>
                </a:schemeClr>
              </a:solidFill>
              <a:latin typeface="華康海報體W9" pitchFamily="81" charset="-120"/>
              <a:ea typeface="華康海報體W9" pitchFamily="81" charset="-120"/>
            </a:endParaRPr>
          </a:p>
        </p:txBody>
      </p:sp>
      <p:pic>
        <p:nvPicPr>
          <p:cNvPr id="1026" name="Picture 2" descr="http://images.china.cn/attachement/jpg/site1000/20111021/0019b91ec932100b2ae8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5044"/>
            <a:ext cx="2176692" cy="311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c/c4/Jason_Wu_Shankbone_2009_Metropolitan_Ope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92" y="1541538"/>
            <a:ext cx="1965867" cy="3143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6430932" y="4653136"/>
            <a:ext cx="2385786" cy="15121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defPPr>
              <a:defRPr lang="zh-TW"/>
            </a:defPPr>
            <a:lvl1pPr algn="ctr">
              <a:lnSpc>
                <a:spcPct val="120000"/>
              </a:lnSpc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dk1"/>
                </a:solidFill>
                <a:latin typeface="華康棒棒體W5" pitchFamily="81" charset="-120"/>
                <a:ea typeface="華康棒棒體W5" pitchFamily="81" charset="-12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>
                <a:latin typeface="華康海報體W9" pitchFamily="81" charset="-120"/>
                <a:ea typeface="華康海報體W9" pitchFamily="81" charset="-120"/>
              </a:rPr>
              <a:t>吳季剛</a:t>
            </a:r>
            <a:endParaRPr lang="en-US" altLang="zh-CN" dirty="0">
              <a:latin typeface="華康海報體W9" pitchFamily="81" charset="-120"/>
              <a:ea typeface="華康海報體W9" pitchFamily="81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dirty="0">
                <a:solidFill>
                  <a:schemeClr val="accent3">
                    <a:lumMod val="50000"/>
                  </a:schemeClr>
                </a:solidFill>
                <a:latin typeface="華康海報體W9" pitchFamily="81" charset="-120"/>
                <a:ea typeface="華康海報體W9" pitchFamily="81" charset="-120"/>
              </a:rPr>
              <a:t>著名的</a:t>
            </a:r>
            <a:r>
              <a:rPr lang="zh-TW" altLang="en-US" sz="2400" dirty="0">
                <a:solidFill>
                  <a:schemeClr val="accent3">
                    <a:lumMod val="50000"/>
                  </a:schemeClr>
                </a:solidFill>
                <a:latin typeface="華康海報體W9" pitchFamily="81" charset="-120"/>
                <a:ea typeface="華康海報體W9" pitchFamily="81" charset="-120"/>
              </a:rPr>
              <a:t>服裝</a:t>
            </a:r>
            <a:endParaRPr lang="en-US" altLang="zh-TW" sz="2400" dirty="0">
              <a:solidFill>
                <a:schemeClr val="accent3">
                  <a:lumMod val="50000"/>
                </a:schemeClr>
              </a:solidFill>
              <a:latin typeface="華康海報體W9" pitchFamily="81" charset="-120"/>
              <a:ea typeface="華康海報體W9" pitchFamily="81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400" dirty="0">
                <a:solidFill>
                  <a:schemeClr val="accent3">
                    <a:lumMod val="50000"/>
                  </a:schemeClr>
                </a:solidFill>
                <a:latin typeface="華康海報體W9" pitchFamily="81" charset="-120"/>
                <a:ea typeface="華康海報體W9" pitchFamily="81" charset="-120"/>
              </a:rPr>
              <a:t>設計師</a:t>
            </a:r>
          </a:p>
        </p:txBody>
      </p:sp>
      <p:pic>
        <p:nvPicPr>
          <p:cNvPr id="8" name="Picture 2" descr="http://upload.wikimedia.org/wikipedia/commons/8/89/Johanna_sigurdardottir_official_portrai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55858"/>
            <a:ext cx="2124401" cy="3197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3419872" y="4640345"/>
            <a:ext cx="2664296" cy="2101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8E07A9"/>
            </a:solidFill>
            <a:prstDash val="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dk1"/>
                </a:solidFill>
                <a:latin typeface="華康海報體W9" pitchFamily="81" charset="-120"/>
                <a:ea typeface="華康海報體W9" pitchFamily="81" charset="-120"/>
              </a:rPr>
              <a:t>約翰娜</a:t>
            </a:r>
            <a:r>
              <a:rPr lang="en-US" altLang="zh-TW" sz="2800" dirty="0">
                <a:solidFill>
                  <a:schemeClr val="dk1"/>
                </a:solidFill>
                <a:latin typeface="華康海報體W9" pitchFamily="81" charset="-120"/>
                <a:ea typeface="華康海報體W9" pitchFamily="81" charset="-120"/>
              </a:rPr>
              <a:t>‧</a:t>
            </a:r>
            <a:r>
              <a:rPr lang="zh-TW" altLang="en-US" sz="2800" dirty="0">
                <a:solidFill>
                  <a:schemeClr val="dk1"/>
                </a:solidFill>
                <a:latin typeface="華康海報體W9" pitchFamily="81" charset="-120"/>
                <a:ea typeface="華康海報體W9" pitchFamily="81" charset="-120"/>
              </a:rPr>
              <a:t>西于爾扎多蒂</a:t>
            </a:r>
            <a:endParaRPr lang="en-US" altLang="zh-TW" sz="2800" dirty="0">
              <a:solidFill>
                <a:schemeClr val="dk1"/>
              </a:solidFill>
              <a:latin typeface="華康海報體W9" pitchFamily="81" charset="-120"/>
              <a:ea typeface="華康海報體W9" pitchFamily="81" charset="-120"/>
            </a:endParaRPr>
          </a:p>
          <a:p>
            <a:pPr algn="ctr">
              <a:buFont typeface="Arial" pitchFamily="34" charset="0"/>
              <a:buNone/>
            </a:pP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  <a:latin typeface="華康海報體W9" pitchFamily="81" charset="-120"/>
                <a:ea typeface="華康海報體W9" pitchFamily="81" charset="-120"/>
              </a:rPr>
              <a:t>曾擔任</a:t>
            </a:r>
            <a:r>
              <a:rPr lang="zh-TW" altLang="en-US" sz="2400" dirty="0" smtClean="0">
                <a:solidFill>
                  <a:schemeClr val="accent4">
                    <a:lumMod val="50000"/>
                  </a:schemeClr>
                </a:solidFill>
                <a:latin typeface="華康海報體W9" pitchFamily="81" charset="-120"/>
                <a:ea typeface="華康海報體W9" pitchFamily="81" charset="-120"/>
              </a:rPr>
              <a:t>冰島</a:t>
            </a:r>
            <a:endParaRPr lang="en-US" altLang="zh-TW" sz="2400" dirty="0" smtClean="0">
              <a:solidFill>
                <a:schemeClr val="accent4">
                  <a:lumMod val="50000"/>
                </a:schemeClr>
              </a:solidFill>
              <a:latin typeface="華康海報體W9" pitchFamily="81" charset="-120"/>
              <a:ea typeface="華康海報體W9" pitchFamily="81" charset="-120"/>
            </a:endParaRPr>
          </a:p>
          <a:p>
            <a:pPr algn="ctr">
              <a:buFont typeface="Arial" pitchFamily="34" charset="0"/>
              <a:buNone/>
            </a:pPr>
            <a:r>
              <a:rPr lang="zh-TW" altLang="en-US" sz="2400" dirty="0" smtClean="0">
                <a:solidFill>
                  <a:schemeClr val="accent4">
                    <a:lumMod val="50000"/>
                  </a:schemeClr>
                </a:solidFill>
                <a:latin typeface="華康海報體W9" pitchFamily="81" charset="-120"/>
                <a:ea typeface="華康海報體W9" pitchFamily="81" charset="-120"/>
              </a:rPr>
              <a:t>共和國總理</a:t>
            </a:r>
            <a:endParaRPr lang="en-US" altLang="zh-TW" sz="2400" dirty="0">
              <a:solidFill>
                <a:schemeClr val="accent4">
                  <a:lumMod val="50000"/>
                </a:schemeClr>
              </a:solidFill>
              <a:latin typeface="華康海報體W9" pitchFamily="81" charset="-120"/>
              <a:ea typeface="華康海報體W9" pitchFamily="81" charset="-120"/>
            </a:endParaRPr>
          </a:p>
        </p:txBody>
      </p:sp>
      <p:sp>
        <p:nvSpPr>
          <p:cNvPr id="10" name="雲朵形 9"/>
          <p:cNvSpPr/>
          <p:nvPr/>
        </p:nvSpPr>
        <p:spPr>
          <a:xfrm>
            <a:off x="2369933" y="2420888"/>
            <a:ext cx="4584661" cy="2512028"/>
          </a:xfrm>
          <a:prstGeom prst="cloud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華康圓緣體W4" pitchFamily="81" charset="-120"/>
                <a:ea typeface="華康圓緣體W4" pitchFamily="81" charset="-120"/>
              </a:rPr>
              <a:t>THE END</a:t>
            </a:r>
            <a:endParaRPr lang="zh-TW" altLang="en-US" sz="5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華康圓緣體W4" pitchFamily="81" charset="-120"/>
              <a:ea typeface="華康圓緣體W4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660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7" grpId="0" animBg="1"/>
      <p:bldP spid="4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71797"/>
            <a:ext cx="8229600" cy="579350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en-US" dirty="0" smtClean="0">
                <a:latin typeface="華康方圓體W7" pitchFamily="81" charset="-120"/>
                <a:ea typeface="華康方圓體W7" pitchFamily="81" charset="-120"/>
              </a:rPr>
              <a:t>參考資料</a:t>
            </a:r>
            <a:endParaRPr lang="en-US" altLang="zh-TW" dirty="0" smtClean="0">
              <a:latin typeface="華康方圓體W7" pitchFamily="81" charset="-120"/>
              <a:ea typeface="華康方圓體W7" pitchFamily="81" charset="-12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en-US" sz="2000" dirty="0" smtClean="0"/>
              <a:t>敦促</a:t>
            </a:r>
            <a:r>
              <a:rPr lang="zh-TW" altLang="en-US" sz="2000" dirty="0"/>
              <a:t>教育部推行中小學多元性別教育</a:t>
            </a:r>
            <a:r>
              <a:rPr lang="zh-TW" altLang="en-US" sz="2000" dirty="0" smtClean="0"/>
              <a:t>加油站</a:t>
            </a:r>
            <a:r>
              <a:rPr lang="en-US" altLang="zh-TW" sz="2000" dirty="0" smtClean="0"/>
              <a:t>:</a:t>
            </a:r>
          </a:p>
          <a:p>
            <a:pPr marL="0" indent="0">
              <a:buNone/>
            </a:pPr>
            <a:r>
              <a:rPr lang="en-US" altLang="zh-TW" sz="2000" dirty="0" smtClean="0">
                <a:hlinkClick r:id="rId2"/>
              </a:rPr>
              <a:t>https://sites.google.com/site/ejegender/home</a:t>
            </a:r>
            <a:endParaRPr lang="en-US" altLang="zh-TW" sz="2000" dirty="0" smtClean="0"/>
          </a:p>
          <a:p>
            <a:endParaRPr lang="en-US" altLang="zh-TW" sz="2000" dirty="0"/>
          </a:p>
          <a:p>
            <a:pPr marL="0" indent="0">
              <a:buNone/>
            </a:pPr>
            <a:r>
              <a:rPr lang="zh-TW" altLang="en-US" sz="2000" dirty="0" smtClean="0"/>
              <a:t>通色</a:t>
            </a:r>
            <a:r>
              <a:rPr lang="en-US" altLang="zh-TW" sz="2000" dirty="0" smtClean="0"/>
              <a:t>.</a:t>
            </a:r>
            <a:r>
              <a:rPr lang="zh-TW" altLang="en-US" sz="2000" dirty="0" smtClean="0"/>
              <a:t>通性，性傾向及性別身分認同通識教材</a:t>
            </a:r>
            <a:r>
              <a:rPr lang="en-US" altLang="zh-TW" sz="2000" dirty="0" smtClean="0"/>
              <a:t>:</a:t>
            </a:r>
          </a:p>
          <a:p>
            <a:pPr marL="0" indent="0">
              <a:buNone/>
            </a:pPr>
            <a:r>
              <a:rPr lang="en-US" altLang="zh-TW" sz="2000" dirty="0" smtClean="0">
                <a:hlinkClick r:id="rId3"/>
              </a:rPr>
              <a:t>http</a:t>
            </a:r>
            <a:r>
              <a:rPr lang="en-US" altLang="zh-TW" sz="2000" dirty="0">
                <a:hlinkClick r:id="rId3"/>
              </a:rPr>
              <a:t>://</a:t>
            </a:r>
            <a:r>
              <a:rPr lang="en-US" altLang="zh-TW" sz="2000" dirty="0" smtClean="0">
                <a:hlinkClick r:id="rId3"/>
              </a:rPr>
              <a:t>leslovestudy.com/liberal-studies/index.shtml</a:t>
            </a:r>
            <a:endParaRPr lang="en-US" altLang="zh-TW" sz="2000" dirty="0" smtClean="0"/>
          </a:p>
          <a:p>
            <a:pPr marL="0" indent="0">
              <a:buNone/>
            </a:pPr>
            <a:endParaRPr lang="en-US" altLang="zh-TW" sz="2000" dirty="0"/>
          </a:p>
          <a:p>
            <a:pPr marL="0" indent="0">
              <a:buNone/>
            </a:pPr>
            <a:r>
              <a:rPr lang="zh-TW" altLang="en-US" dirty="0" smtClean="0">
                <a:latin typeface="華康方圓體W7" pitchFamily="81" charset="-120"/>
                <a:ea typeface="華康方圓體W7" pitchFamily="81" charset="-120"/>
              </a:rPr>
              <a:t>圖片來源</a:t>
            </a:r>
            <a:endParaRPr lang="en-US" altLang="zh-TW" dirty="0" smtClean="0">
              <a:latin typeface="華康方圓體W7" pitchFamily="81" charset="-120"/>
              <a:ea typeface="華康方圓體W7" pitchFamily="81" charset="-12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zh-TW" altLang="zh-TW" sz="1600" dirty="0"/>
              <a:t>數</a:t>
            </a:r>
            <a:r>
              <a:rPr lang="zh-TW" altLang="zh-TW" sz="1600" dirty="0" smtClean="0"/>
              <a:t>數</a:t>
            </a:r>
            <a:r>
              <a:rPr lang="en-US" altLang="zh-TW" sz="1600" dirty="0" smtClean="0"/>
              <a:t>:</a:t>
            </a:r>
            <a:r>
              <a:rPr lang="en-US" altLang="zh-TW" sz="1600" dirty="0" smtClean="0">
                <a:hlinkClick r:id="rId4"/>
              </a:rPr>
              <a:t>http</a:t>
            </a:r>
            <a:r>
              <a:rPr lang="en-US" altLang="zh-TW" sz="1600" dirty="0">
                <a:hlinkClick r:id="rId4"/>
              </a:rPr>
              <a:t>://i1.w.hjfile.cn/doc/201107/4b279265c02b162547.gif</a:t>
            </a:r>
            <a:endParaRPr lang="zh-TW" altLang="zh-TW" sz="16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zh-TW" altLang="zh-TW" sz="1600" dirty="0"/>
              <a:t>女</a:t>
            </a:r>
            <a:r>
              <a:rPr lang="zh-TW" altLang="zh-TW" sz="1600" dirty="0" smtClean="0"/>
              <a:t>超人</a:t>
            </a:r>
            <a:r>
              <a:rPr lang="en-US" altLang="zh-TW" sz="1600" dirty="0" smtClean="0"/>
              <a:t>:</a:t>
            </a:r>
            <a:r>
              <a:rPr lang="en-US" altLang="zh-TW" sz="1600" dirty="0" smtClean="0">
                <a:hlinkClick r:id="rId5"/>
              </a:rPr>
              <a:t>http</a:t>
            </a:r>
            <a:r>
              <a:rPr lang="en-US" altLang="zh-TW" sz="1600" dirty="0">
                <a:hlinkClick r:id="rId5"/>
              </a:rPr>
              <a:t>://pic6.nipic.com/20100330/4598636_160829029004_2.jpg</a:t>
            </a:r>
            <a:endParaRPr lang="zh-TW" altLang="zh-TW" sz="16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zh-TW" altLang="zh-TW" sz="1600" dirty="0"/>
              <a:t>小丸子 </a:t>
            </a:r>
            <a:r>
              <a:rPr lang="en-US" altLang="zh-TW" sz="1600" dirty="0" smtClean="0"/>
              <a:t>:</a:t>
            </a:r>
            <a:r>
              <a:rPr lang="en-US" altLang="zh-TW" sz="1600" dirty="0" smtClean="0">
                <a:hlinkClick r:id="rId6"/>
              </a:rPr>
              <a:t>http</a:t>
            </a:r>
            <a:r>
              <a:rPr lang="en-US" altLang="zh-TW" sz="1600" dirty="0">
                <a:hlinkClick r:id="rId6"/>
              </a:rPr>
              <a:t>://pic3.nipic.com/20090526/2490566_210032078_2.jpg</a:t>
            </a:r>
            <a:endParaRPr lang="zh-TW" altLang="zh-TW" sz="16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zh-TW" altLang="zh-TW" sz="1600" dirty="0" smtClean="0"/>
              <a:t>重</a:t>
            </a:r>
            <a:r>
              <a:rPr lang="zh-TW" altLang="zh-TW" sz="1600" dirty="0"/>
              <a:t>機</a:t>
            </a:r>
            <a:r>
              <a:rPr lang="zh-TW" altLang="zh-TW" sz="1600" dirty="0" smtClean="0"/>
              <a:t>女</a:t>
            </a:r>
            <a:r>
              <a:rPr lang="en-US" altLang="zh-TW" sz="1600" dirty="0" smtClean="0"/>
              <a:t>:</a:t>
            </a:r>
            <a:r>
              <a:rPr lang="en-US" altLang="zh-TW" sz="1600" dirty="0" smtClean="0">
                <a:hlinkClick r:id="rId7"/>
              </a:rPr>
              <a:t>https</a:t>
            </a:r>
            <a:r>
              <a:rPr lang="en-US" altLang="zh-TW" sz="1600" dirty="0">
                <a:hlinkClick r:id="rId7"/>
              </a:rPr>
              <a:t>://</a:t>
            </a:r>
            <a:r>
              <a:rPr lang="en-US" altLang="zh-TW" sz="1600" dirty="0" smtClean="0">
                <a:hlinkClick r:id="rId7"/>
              </a:rPr>
              <a:t>sites.google.com/site/ejegender/lian-shu-tao-lun/qing-shao-nian-you-hua-shuo</a:t>
            </a:r>
            <a:endParaRPr lang="en-US" altLang="zh-TW" sz="1600" dirty="0" smtClean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zh-TW" altLang="zh-TW" sz="1600" dirty="0" smtClean="0"/>
              <a:t>帥</a:t>
            </a:r>
            <a:r>
              <a:rPr lang="zh-TW" altLang="en-US" sz="1600" dirty="0" smtClean="0"/>
              <a:t>女</a:t>
            </a:r>
            <a:r>
              <a:rPr lang="en-US" altLang="zh-TW" sz="1600" dirty="0" smtClean="0"/>
              <a:t>:</a:t>
            </a:r>
            <a:r>
              <a:rPr lang="en-US" altLang="zh-TW" sz="1600" dirty="0" smtClean="0">
                <a:hlinkClick r:id="rId8"/>
              </a:rPr>
              <a:t>http</a:t>
            </a:r>
            <a:r>
              <a:rPr lang="en-US" altLang="zh-TW" sz="1600" dirty="0">
                <a:hlinkClick r:id="rId8"/>
              </a:rPr>
              <a:t>://</a:t>
            </a:r>
            <a:r>
              <a:rPr lang="en-US" altLang="zh-TW" sz="1600" dirty="0" smtClean="0">
                <a:hlinkClick r:id="rId8"/>
              </a:rPr>
              <a:t>big5.s1979.com/site/image.s1979.com/</a:t>
            </a:r>
            <a:r>
              <a:rPr lang="en-US" altLang="zh-TW" sz="1600" dirty="0" err="1" smtClean="0">
                <a:hlinkClick r:id="rId8"/>
              </a:rPr>
              <a:t>allimg</a:t>
            </a:r>
            <a:r>
              <a:rPr lang="en-US" altLang="zh-TW" sz="1600" dirty="0" smtClean="0">
                <a:hlinkClick r:id="rId8"/>
              </a:rPr>
              <a:t>/130916/457-1309160Q259.jpg</a:t>
            </a:r>
            <a:endParaRPr lang="en-US" altLang="zh-TW" sz="1600" dirty="0" smtClean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zh-TW" altLang="zh-TW" sz="1600" dirty="0"/>
              <a:t>肌肉女</a:t>
            </a:r>
            <a:r>
              <a:rPr lang="en-US" altLang="zh-TW" sz="1600" dirty="0"/>
              <a:t>:</a:t>
            </a:r>
            <a:r>
              <a:rPr lang="en-US" altLang="zh-TW" sz="1600" dirty="0">
                <a:hlinkClick r:id="rId9"/>
              </a:rPr>
              <a:t>http://</a:t>
            </a:r>
            <a:r>
              <a:rPr lang="en-US" altLang="zh-TW" sz="1600" dirty="0" smtClean="0">
                <a:hlinkClick r:id="rId9"/>
              </a:rPr>
              <a:t>img1.bbs.163.com/20090308/</a:t>
            </a:r>
            <a:r>
              <a:rPr lang="en-US" altLang="zh-TW" sz="1600" dirty="0" err="1" smtClean="0">
                <a:hlinkClick r:id="rId9"/>
              </a:rPr>
              <a:t>photoshow</a:t>
            </a:r>
            <a:r>
              <a:rPr lang="en-US" altLang="zh-TW" sz="1600" dirty="0" smtClean="0">
                <a:hlinkClick r:id="rId9"/>
              </a:rPr>
              <a:t>/</a:t>
            </a:r>
            <a:r>
              <a:rPr lang="en-US" altLang="zh-TW" sz="1600" dirty="0" err="1" smtClean="0">
                <a:hlinkClick r:id="rId9"/>
              </a:rPr>
              <a:t>fr</a:t>
            </a:r>
            <a:r>
              <a:rPr lang="en-US" altLang="zh-TW" sz="1600" dirty="0" smtClean="0">
                <a:hlinkClick r:id="rId9"/>
              </a:rPr>
              <a:t>/</a:t>
            </a:r>
            <a:r>
              <a:rPr lang="en-US" altLang="zh-TW" sz="1600" dirty="0" err="1" smtClean="0">
                <a:hlinkClick r:id="rId9"/>
              </a:rPr>
              <a:t>frankkin</a:t>
            </a:r>
            <a:r>
              <a:rPr lang="en-US" altLang="zh-TW" sz="1600" dirty="0" smtClean="0">
                <a:hlinkClick r:id="rId9"/>
              </a:rPr>
              <a:t>/83d99bd57b5ef89c17d4df9d6c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TW" sz="1600" dirty="0" smtClean="0">
                <a:hlinkClick r:id="rId9"/>
              </a:rPr>
              <a:t>489d1e.jpg</a:t>
            </a:r>
            <a:endParaRPr lang="zh-TW" altLang="zh-TW" sz="16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zh-TW" altLang="zh-TW" sz="1600" dirty="0"/>
              <a:t>山杉</a:t>
            </a:r>
            <a:r>
              <a:rPr lang="en-US" altLang="zh-TW" sz="1600" dirty="0"/>
              <a:t>:</a:t>
            </a:r>
            <a:r>
              <a:rPr lang="en-US" altLang="zh-TW" sz="1600" dirty="0">
                <a:hlinkClick r:id="rId10"/>
              </a:rPr>
              <a:t>http://pic.bahamut.com.tw/B/2KU/31/0000051131.JPG</a:t>
            </a:r>
            <a:endParaRPr lang="zh-TW" altLang="zh-TW" sz="16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zh-TW" altLang="zh-TW" sz="1600" dirty="0" smtClean="0"/>
              <a:t>玩</a:t>
            </a:r>
            <a:r>
              <a:rPr lang="zh-TW" altLang="zh-TW" sz="1600" dirty="0"/>
              <a:t>娃娃男</a:t>
            </a:r>
            <a:r>
              <a:rPr lang="en-US" altLang="zh-TW" sz="1600" dirty="0"/>
              <a:t>:</a:t>
            </a:r>
            <a:r>
              <a:rPr lang="en-US" altLang="zh-TW" sz="1600" dirty="0">
                <a:hlinkClick r:id="rId11"/>
              </a:rPr>
              <a:t>http://</a:t>
            </a:r>
            <a:r>
              <a:rPr lang="en-US" altLang="zh-TW" sz="1600" dirty="0" smtClean="0">
                <a:hlinkClick r:id="rId11"/>
              </a:rPr>
              <a:t>s.verywed.com/s2/2007/11/25/1195998897_c30ed49796d4dd1c97e6a5cae5601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zh-TW" sz="1600" dirty="0" smtClean="0">
                <a:hlinkClick r:id="rId11"/>
              </a:rPr>
              <a:t>f2e.jpg</a:t>
            </a:r>
            <a:endParaRPr lang="zh-TW" altLang="zh-TW" sz="1600" dirty="0" smtClean="0"/>
          </a:p>
          <a:p>
            <a:pPr marL="0" indent="0">
              <a:buNone/>
            </a:pPr>
            <a:endParaRPr lang="zh-TW" altLang="zh-TW" sz="1600" dirty="0" smtClean="0"/>
          </a:p>
          <a:p>
            <a:pPr marL="0" indent="0">
              <a:buNone/>
            </a:pPr>
            <a:endParaRPr lang="zh-TW" altLang="zh-TW" sz="2000" dirty="0"/>
          </a:p>
          <a:p>
            <a:pPr marL="0" indent="0">
              <a:buNone/>
            </a:pPr>
            <a:endParaRPr lang="zh-TW" altLang="en-US" sz="2000" dirty="0"/>
          </a:p>
        </p:txBody>
      </p:sp>
      <p:pic>
        <p:nvPicPr>
          <p:cNvPr id="1026" name="Picture 2" descr="C:\Documents and Settings\User\Local Settings\Temporary Internet Files\Content.IE5\9G1YWXQF\MP900448290[1]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003">
            <a:off x="6306300" y="510316"/>
            <a:ext cx="2088232" cy="3141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78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60486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zh-TW" altLang="en-US" sz="12800" dirty="0" smtClean="0">
                <a:latin typeface="華康方圓體W7" pitchFamily="81" charset="-120"/>
                <a:ea typeface="華康方圓體W7" pitchFamily="81" charset="-120"/>
              </a:rPr>
              <a:t>圖片來源</a:t>
            </a:r>
            <a:endParaRPr lang="en-US" altLang="zh-TW" sz="12800" dirty="0">
              <a:latin typeface="華康方圓體W7" pitchFamily="81" charset="-120"/>
              <a:ea typeface="華康方圓體W7" pitchFamily="81" charset="-12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zh-TW" sz="6000" dirty="0" smtClean="0"/>
              <a:t>可愛男</a:t>
            </a:r>
            <a:r>
              <a:rPr lang="en-US" altLang="zh-TW" sz="6000" dirty="0" smtClean="0"/>
              <a:t>:</a:t>
            </a:r>
            <a:r>
              <a:rPr lang="en-US" altLang="zh-TW" sz="6000" dirty="0" smtClean="0">
                <a:hlinkClick r:id="rId2"/>
              </a:rPr>
              <a:t>http</a:t>
            </a:r>
            <a:r>
              <a:rPr lang="en-US" altLang="zh-TW" sz="6000" dirty="0">
                <a:hlinkClick r:id="rId2"/>
              </a:rPr>
              <a:t>://img.5snow.com/files/0/0aa7ac452f054cd8d34380563c96b58f.jpg</a:t>
            </a:r>
            <a:endParaRPr lang="zh-TW" altLang="zh-TW" sz="6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zh-TW" sz="6000" dirty="0" smtClean="0"/>
              <a:t>犀牛</a:t>
            </a:r>
            <a:r>
              <a:rPr lang="en-US" altLang="zh-TW" sz="6000" dirty="0"/>
              <a:t>: </a:t>
            </a:r>
            <a:r>
              <a:rPr lang="en-US" altLang="zh-TW" sz="6000" dirty="0" smtClean="0">
                <a:hlinkClick r:id="rId3"/>
              </a:rPr>
              <a:t>http</a:t>
            </a:r>
            <a:r>
              <a:rPr lang="en-US" altLang="zh-TW" sz="6000" dirty="0">
                <a:hlinkClick r:id="rId3"/>
              </a:rPr>
              <a:t>://loldaddy.com/pics/8352</a:t>
            </a:r>
            <a:endParaRPr lang="zh-TW" altLang="zh-TW" sz="6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zh-TW" sz="6000" dirty="0"/>
              <a:t>黃</a:t>
            </a:r>
            <a:r>
              <a:rPr lang="zh-TW" altLang="zh-TW" sz="6000" dirty="0" smtClean="0"/>
              <a:t>背景</a:t>
            </a:r>
            <a:r>
              <a:rPr lang="en-US" altLang="zh-TW" sz="6000" dirty="0"/>
              <a:t>: </a:t>
            </a:r>
            <a:r>
              <a:rPr lang="en-US" altLang="zh-TW" sz="6000" dirty="0" smtClean="0">
                <a:hlinkClick r:id="rId4"/>
              </a:rPr>
              <a:t>http</a:t>
            </a:r>
            <a:r>
              <a:rPr lang="en-US" altLang="zh-TW" sz="6000" dirty="0">
                <a:hlinkClick r:id="rId4"/>
              </a:rPr>
              <a:t>://www.loveyd.com/upimg/allimgs/090511/06460315.jpg</a:t>
            </a:r>
            <a:endParaRPr lang="zh-TW" altLang="zh-TW" sz="6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zh-TW" sz="6000" dirty="0"/>
              <a:t>彩虹</a:t>
            </a:r>
            <a:r>
              <a:rPr lang="zh-TW" altLang="zh-TW" sz="6000" dirty="0" smtClean="0"/>
              <a:t>背景</a:t>
            </a:r>
            <a:r>
              <a:rPr lang="en-US" altLang="zh-TW" sz="6000" dirty="0"/>
              <a:t>: </a:t>
            </a:r>
            <a:r>
              <a:rPr lang="en-US" altLang="zh-TW" sz="6000" dirty="0" smtClean="0">
                <a:hlinkClick r:id="rId5"/>
              </a:rPr>
              <a:t>http</a:t>
            </a:r>
            <a:r>
              <a:rPr lang="en-US" altLang="zh-TW" sz="6000" dirty="0">
                <a:hlinkClick r:id="rId5"/>
              </a:rPr>
              <a:t>://nengaf.web.fc2.com/sozai/a_0001.jpg</a:t>
            </a:r>
            <a:endParaRPr lang="zh-TW" altLang="zh-TW" sz="6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zh-TW" sz="6000" dirty="0" smtClean="0"/>
              <a:t>男身女生</a:t>
            </a:r>
            <a:r>
              <a:rPr lang="en-US" altLang="zh-TW" sz="6000" dirty="0"/>
              <a:t>: </a:t>
            </a:r>
            <a:r>
              <a:rPr lang="en-US" altLang="zh-TW" sz="6000" dirty="0" smtClean="0">
                <a:hlinkClick r:id="rId6"/>
              </a:rPr>
              <a:t>http://t-idea.shu.edu.tw/news/images_news/2011_jcom_99_rtf_tv_unfitted.jpg</a:t>
            </a:r>
            <a:endParaRPr lang="zh-TW" altLang="zh-TW" sz="6000" dirty="0" smtClean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zh-TW" sz="6000" dirty="0" smtClean="0"/>
              <a:t>樹背景</a:t>
            </a:r>
            <a:r>
              <a:rPr lang="en-US" altLang="zh-TW" sz="6000" dirty="0"/>
              <a:t>: </a:t>
            </a:r>
            <a:r>
              <a:rPr lang="en-US" altLang="zh-TW" sz="6000" dirty="0" smtClean="0">
                <a:hlinkClick r:id="rId7"/>
              </a:rPr>
              <a:t>http</a:t>
            </a:r>
            <a:r>
              <a:rPr lang="en-US" altLang="zh-TW" sz="6000" dirty="0">
                <a:hlinkClick r:id="rId7"/>
              </a:rPr>
              <a:t>://img.blog.163.com/photo/BCFZD3yVIoQNF3LIH8JCuQ==/</a:t>
            </a:r>
            <a:r>
              <a:rPr lang="en-US" altLang="zh-TW" sz="6000" dirty="0" smtClean="0">
                <a:hlinkClick r:id="rId7"/>
              </a:rPr>
              <a:t>1703486559053388669.jpg</a:t>
            </a:r>
            <a:endParaRPr lang="zh-TW" altLang="zh-TW" sz="6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zh-TW" sz="6000" dirty="0"/>
              <a:t>恐同</a:t>
            </a:r>
            <a:r>
              <a:rPr lang="zh-TW" altLang="zh-TW" sz="6000" dirty="0" smtClean="0"/>
              <a:t>症</a:t>
            </a:r>
            <a:r>
              <a:rPr lang="en-US" altLang="zh-TW" sz="6000" dirty="0"/>
              <a:t>: </a:t>
            </a:r>
            <a:r>
              <a:rPr lang="en-US" altLang="zh-TW" sz="6000" dirty="0" smtClean="0">
                <a:hlinkClick r:id="rId8"/>
              </a:rPr>
              <a:t>http</a:t>
            </a:r>
            <a:r>
              <a:rPr lang="en-US" altLang="zh-TW" sz="6000" dirty="0">
                <a:hlinkClick r:id="rId8"/>
              </a:rPr>
              <a:t>://s1.djyimg.com/i6/1012280547152392.jpg</a:t>
            </a:r>
            <a:endParaRPr lang="zh-TW" altLang="zh-TW" sz="6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zh-TW" sz="6000" dirty="0"/>
              <a:t>同志</a:t>
            </a:r>
            <a:r>
              <a:rPr lang="zh-TW" altLang="zh-TW" sz="6000" dirty="0" smtClean="0"/>
              <a:t>家庭</a:t>
            </a:r>
            <a:r>
              <a:rPr lang="en-US" altLang="zh-TW" sz="6000" dirty="0"/>
              <a:t>: </a:t>
            </a:r>
            <a:r>
              <a:rPr lang="en-US" altLang="zh-TW" sz="6000" dirty="0" smtClean="0">
                <a:hlinkClick r:id="rId9"/>
              </a:rPr>
              <a:t>http</a:t>
            </a:r>
            <a:r>
              <a:rPr lang="en-US" altLang="zh-TW" sz="6000" dirty="0">
                <a:hlinkClick r:id="rId9"/>
              </a:rPr>
              <a:t>://</a:t>
            </a:r>
            <a:r>
              <a:rPr lang="en-US" altLang="zh-TW" sz="6000" dirty="0" smtClean="0">
                <a:hlinkClick r:id="rId9"/>
              </a:rPr>
              <a:t>big5.ifeng.com/gate/big5/blogfile.ifeng.com/uploadfiles/blog_attachment/1306/18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zh-TW" sz="6000" dirty="0" smtClean="0">
                <a:hlinkClick r:id="rId9"/>
              </a:rPr>
              <a:t>/2333818_13717792602824.jpg</a:t>
            </a:r>
            <a:endParaRPr lang="zh-TW" altLang="zh-TW" sz="6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zh-TW" sz="6000" dirty="0" smtClean="0"/>
              <a:t>蔡康永</a:t>
            </a:r>
            <a:r>
              <a:rPr lang="en-US" altLang="zh-TW" sz="6000" dirty="0"/>
              <a:t>: </a:t>
            </a:r>
            <a:r>
              <a:rPr lang="en-US" altLang="zh-TW" sz="6000" dirty="0" smtClean="0">
                <a:hlinkClick r:id="rId10"/>
              </a:rPr>
              <a:t>http</a:t>
            </a:r>
            <a:r>
              <a:rPr lang="en-US" altLang="zh-TW" sz="6000" dirty="0">
                <a:hlinkClick r:id="rId10"/>
              </a:rPr>
              <a:t>://</a:t>
            </a:r>
            <a:r>
              <a:rPr lang="en-US" altLang="zh-TW" sz="6000" dirty="0" smtClean="0">
                <a:hlinkClick r:id="rId10"/>
              </a:rPr>
              <a:t>images.china.cn/attachement/jpg/site1000/20111021/0019b91ec932100b2ae831.jpg</a:t>
            </a:r>
            <a:endParaRPr lang="zh-TW" altLang="zh-TW" sz="6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zh-TW" sz="6000" dirty="0" smtClean="0"/>
              <a:t>吳季剛</a:t>
            </a:r>
            <a:r>
              <a:rPr lang="en-US" altLang="zh-TW" sz="6000" dirty="0"/>
              <a:t>: </a:t>
            </a:r>
            <a:r>
              <a:rPr lang="en-US" altLang="zh-TW" sz="6000" dirty="0" smtClean="0">
                <a:hlinkClick r:id="rId11"/>
              </a:rPr>
              <a:t>http</a:t>
            </a:r>
            <a:r>
              <a:rPr lang="en-US" altLang="zh-TW" sz="6000" dirty="0">
                <a:hlinkClick r:id="rId11"/>
              </a:rPr>
              <a:t>://</a:t>
            </a:r>
            <a:r>
              <a:rPr lang="en-US" altLang="zh-TW" sz="6000" dirty="0" smtClean="0">
                <a:hlinkClick r:id="rId11"/>
              </a:rPr>
              <a:t>upload.wikimedia.org/wikipedia/commons/c/c4/Jason_Wu_Shankbone_2009_Metropo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zh-TW" sz="6000" dirty="0" smtClean="0">
                <a:hlinkClick r:id="rId11"/>
              </a:rPr>
              <a:t>litan_Opera.jpg</a:t>
            </a:r>
            <a:endParaRPr lang="zh-TW" altLang="zh-TW" sz="6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ar-SA" altLang="zh-TW" sz="6000" dirty="0"/>
              <a:t>約翰娜·</a:t>
            </a:r>
            <a:r>
              <a:rPr lang="ar-SA" altLang="zh-TW" sz="6000" dirty="0" smtClean="0"/>
              <a:t>西於爾扎多蒂</a:t>
            </a:r>
            <a:r>
              <a:rPr lang="en-US" altLang="zh-TW" sz="6000" dirty="0"/>
              <a:t> : </a:t>
            </a:r>
            <a:r>
              <a:rPr lang="en-US" altLang="zh-TW" sz="6000" dirty="0" smtClean="0">
                <a:hlinkClick r:id="rId12"/>
              </a:rPr>
              <a:t>http</a:t>
            </a:r>
            <a:r>
              <a:rPr lang="en-US" altLang="zh-TW" sz="6000" dirty="0">
                <a:hlinkClick r:id="rId12"/>
              </a:rPr>
              <a:t>://</a:t>
            </a:r>
            <a:r>
              <a:rPr lang="en-US" altLang="zh-TW" sz="6000" dirty="0" smtClean="0">
                <a:hlinkClick r:id="rId12"/>
              </a:rPr>
              <a:t>upload.wikimedia.org/wikipedia/commons/8/89/Johanna_sigurdard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zh-TW" sz="6000" dirty="0" smtClean="0">
                <a:hlinkClick r:id="rId12"/>
              </a:rPr>
              <a:t>ottir_official_portrait.jpg</a:t>
            </a:r>
            <a:endParaRPr lang="zh-TW" altLang="zh-TW" sz="6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zh-TW" sz="6000" dirty="0"/>
              <a:t>彩虹</a:t>
            </a:r>
            <a:r>
              <a:rPr lang="zh-TW" altLang="zh-TW" sz="6000" dirty="0" smtClean="0"/>
              <a:t>背景</a:t>
            </a:r>
            <a:r>
              <a:rPr lang="en-US" altLang="zh-TW" sz="6000" dirty="0"/>
              <a:t>: </a:t>
            </a:r>
            <a:r>
              <a:rPr lang="en-US" altLang="zh-TW" sz="6000" dirty="0" smtClean="0">
                <a:hlinkClick r:id="rId13"/>
              </a:rPr>
              <a:t>http</a:t>
            </a:r>
            <a:r>
              <a:rPr lang="en-US" altLang="zh-TW" sz="6000" dirty="0">
                <a:hlinkClick r:id="rId13"/>
              </a:rPr>
              <a:t>://</a:t>
            </a:r>
            <a:r>
              <a:rPr lang="en-US" altLang="zh-TW" sz="6000" dirty="0" smtClean="0">
                <a:hlinkClick r:id="rId13"/>
              </a:rPr>
              <a:t>pic3.nipic.com/20090522/2490825_235119057_2.jpg</a:t>
            </a:r>
            <a:endParaRPr lang="en-US" altLang="zh-TW" sz="6000" dirty="0" smtClean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zh-TW" altLang="en-US" sz="6000" dirty="0"/>
              <a:t>其他圖片</a:t>
            </a:r>
            <a:r>
              <a:rPr lang="en-US" altLang="zh-TW" sz="6000" dirty="0"/>
              <a:t>:Office</a:t>
            </a:r>
            <a:r>
              <a:rPr lang="zh-TW" altLang="en-US" sz="6000" dirty="0"/>
              <a:t>線上多媒體藝廊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zh-TW" altLang="zh-TW" sz="60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zh-TW" altLang="en-US" sz="6000" dirty="0"/>
          </a:p>
        </p:txBody>
      </p:sp>
      <p:pic>
        <p:nvPicPr>
          <p:cNvPr id="2050" name="Picture 2" descr="C:\Documents and Settings\User\Local Settings\Temporary Internet Files\Content.IE5\1BC0KDIW\MC900434796[1]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01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Documents and Settings\User\Local Settings\Temporary Internet Files\Content.IE5\R7JRKOGY\MP90043915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84229" y="825063"/>
            <a:ext cx="5902571" cy="50310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3500" dirty="0" smtClean="0">
                <a:latin typeface="華康布丁體" pitchFamily="81" charset="-120"/>
                <a:ea typeface="華康布丁體" pitchFamily="81" charset="-120"/>
              </a:rPr>
              <a:t>女生</a:t>
            </a:r>
            <a:r>
              <a:rPr lang="zh-TW" altLang="en-US" sz="3500" dirty="0">
                <a:latin typeface="華康布丁體" pitchFamily="81" charset="-120"/>
                <a:ea typeface="華康布丁體" pitchFamily="81" charset="-120"/>
              </a:rPr>
              <a:t>就比較細心</a:t>
            </a:r>
            <a:r>
              <a:rPr lang="zh-TW" altLang="en-US" sz="3500" dirty="0" smtClean="0">
                <a:latin typeface="華康布丁體" pitchFamily="81" charset="-120"/>
                <a:ea typeface="華康布丁體" pitchFamily="81" charset="-120"/>
              </a:rPr>
              <a:t>嗎</a:t>
            </a:r>
            <a:r>
              <a:rPr lang="en-US" altLang="zh-TW" sz="3500" dirty="0" smtClean="0">
                <a:latin typeface="華康布丁體" pitchFamily="81" charset="-120"/>
                <a:ea typeface="華康布丁體" pitchFamily="81" charset="-120"/>
              </a:rPr>
              <a:t>？</a:t>
            </a:r>
          </a:p>
          <a:p>
            <a:pPr marL="0" indent="0">
              <a:buNone/>
            </a:pPr>
            <a:r>
              <a:rPr lang="zh-TW" altLang="en-US" sz="3000" dirty="0" smtClean="0">
                <a:latin typeface="華康POP1體W5" pitchFamily="81" charset="-120"/>
                <a:ea typeface="華康POP1體W5" pitchFamily="81" charset="-120"/>
              </a:rPr>
              <a:t>    也是有</a:t>
            </a:r>
            <a:r>
              <a:rPr lang="zh-TW" altLang="en-US" sz="3000" dirty="0" smtClean="0">
                <a:solidFill>
                  <a:srgbClr val="FF0000"/>
                </a:solidFill>
                <a:latin typeface="華康POP1體W5" pitchFamily="81" charset="-120"/>
                <a:ea typeface="華康POP1體W5" pitchFamily="81" charset="-120"/>
              </a:rPr>
              <a:t>細心的男生</a:t>
            </a:r>
            <a:r>
              <a:rPr lang="zh-TW" altLang="en-US" sz="3000" dirty="0" smtClean="0">
                <a:latin typeface="華康POP1體W5" pitchFamily="81" charset="-120"/>
                <a:ea typeface="華康POP1體W5" pitchFamily="81" charset="-120"/>
              </a:rPr>
              <a:t>和</a:t>
            </a:r>
            <a:r>
              <a:rPr lang="zh-TW" altLang="en-US" sz="3000" dirty="0" smtClean="0">
                <a:solidFill>
                  <a:srgbClr val="FF0000"/>
                </a:solidFill>
                <a:latin typeface="華康POP1體W5" pitchFamily="81" charset="-120"/>
                <a:ea typeface="華康POP1體W5" pitchFamily="81" charset="-120"/>
              </a:rPr>
              <a:t>粗心的女生</a:t>
            </a:r>
            <a:r>
              <a:rPr lang="zh-TW" altLang="en-US" sz="3000" dirty="0" smtClean="0">
                <a:latin typeface="華康POP1體W5" pitchFamily="81" charset="-120"/>
                <a:ea typeface="華康POP1體W5" pitchFamily="81" charset="-120"/>
              </a:rPr>
              <a:t>喔</a:t>
            </a:r>
            <a:r>
              <a:rPr lang="en-US" altLang="zh-TW" sz="3000" dirty="0" smtClean="0">
                <a:latin typeface="華康POP1體W5" pitchFamily="81" charset="-120"/>
                <a:ea typeface="華康POP1體W5" pitchFamily="81" charset="-120"/>
              </a:rPr>
              <a:t>!</a:t>
            </a:r>
          </a:p>
          <a:p>
            <a:pPr marL="0" indent="0">
              <a:buNone/>
            </a:pPr>
            <a:endParaRPr lang="en-US" altLang="zh-TW" sz="3500" dirty="0" smtClean="0">
              <a:latin typeface="華康布丁體" pitchFamily="81" charset="-120"/>
              <a:ea typeface="華康布丁體" pitchFamily="81" charset="-120"/>
            </a:endParaRPr>
          </a:p>
          <a:p>
            <a:pPr marL="0" indent="0">
              <a:buNone/>
            </a:pPr>
            <a:r>
              <a:rPr lang="zh-TW" altLang="en-US" sz="3500" dirty="0" smtClean="0">
                <a:latin typeface="華康布丁體" pitchFamily="81" charset="-120"/>
                <a:ea typeface="華康布丁體" pitchFamily="81" charset="-120"/>
              </a:rPr>
              <a:t>調查一下</a:t>
            </a:r>
            <a:r>
              <a:rPr lang="en-US" altLang="zh-TW" sz="3500" dirty="0" smtClean="0">
                <a:latin typeface="華康布丁體" pitchFamily="81" charset="-120"/>
                <a:ea typeface="華康布丁體" pitchFamily="81" charset="-120"/>
              </a:rPr>
              <a:t>~</a:t>
            </a:r>
          </a:p>
          <a:p>
            <a:pPr marL="0" indent="0">
              <a:buNone/>
            </a:pPr>
            <a:r>
              <a:rPr lang="zh-TW" altLang="en-US" sz="3000" dirty="0" smtClean="0">
                <a:latin typeface="華康POP1體W5" pitchFamily="81" charset="-120"/>
                <a:ea typeface="華康POP1體W5" pitchFamily="81" charset="-120"/>
              </a:rPr>
              <a:t>  細心的男生</a:t>
            </a:r>
            <a:r>
              <a:rPr lang="en-US" altLang="zh-TW" sz="3000" dirty="0" smtClean="0">
                <a:latin typeface="華康POP1體W5" pitchFamily="81" charset="-120"/>
                <a:ea typeface="華康POP1體W5" pitchFamily="81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3000" dirty="0" smtClean="0">
                <a:latin typeface="華康POP1體W5" pitchFamily="81" charset="-120"/>
                <a:ea typeface="華康POP1體W5" pitchFamily="81" charset="-120"/>
              </a:rPr>
              <a:t>  粗心</a:t>
            </a:r>
            <a:r>
              <a:rPr lang="zh-TW" altLang="en-US" sz="3000" dirty="0">
                <a:latin typeface="華康POP1體W5" pitchFamily="81" charset="-120"/>
                <a:ea typeface="華康POP1體W5" pitchFamily="81" charset="-120"/>
              </a:rPr>
              <a:t>的女生</a:t>
            </a:r>
            <a:r>
              <a:rPr lang="en-US" altLang="zh-TW" sz="3000" dirty="0" smtClean="0">
                <a:latin typeface="華康POP1體W5" pitchFamily="81" charset="-120"/>
                <a:ea typeface="華康POP1體W5" pitchFamily="81" charset="-120"/>
              </a:rPr>
              <a:t>:</a:t>
            </a:r>
          </a:p>
          <a:p>
            <a:pPr marL="0" indent="0">
              <a:buNone/>
            </a:pPr>
            <a:endParaRPr lang="en-US" altLang="zh-TW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buNone/>
            </a:pPr>
            <a:r>
              <a:rPr lang="zh-TW" altLang="en-US" sz="5400" dirty="0" smtClean="0">
                <a:latin typeface="華康布丁體" pitchFamily="81" charset="-120"/>
                <a:ea typeface="華康布丁體" pitchFamily="81" charset="-120"/>
              </a:rPr>
              <a:t>但是，</a:t>
            </a:r>
            <a:r>
              <a:rPr lang="zh-TW" altLang="en-US" dirty="0" smtClean="0">
                <a:latin typeface="華康布丁體" pitchFamily="81" charset="-120"/>
                <a:ea typeface="華康布丁體" pitchFamily="81" charset="-120"/>
              </a:rPr>
              <a:t>我們總是把要細心的事叫女生做</a:t>
            </a:r>
            <a:r>
              <a:rPr lang="en-US" altLang="zh-TW" dirty="0" smtClean="0">
                <a:latin typeface="華康布丁體" pitchFamily="81" charset="-120"/>
                <a:ea typeface="華康布丁體" pitchFamily="81" charset="-120"/>
              </a:rPr>
              <a:t>……</a:t>
            </a:r>
          </a:p>
          <a:p>
            <a:pPr marL="0" indent="0">
              <a:buNone/>
            </a:pPr>
            <a:endParaRPr lang="en-US" altLang="zh-TW" dirty="0" smtClean="0">
              <a:latin typeface="新細明體"/>
            </a:endParaRPr>
          </a:p>
          <a:p>
            <a:endParaRPr lang="en-US" altLang="zh-TW" dirty="0" smtClean="0">
              <a:latin typeface="新細明體"/>
            </a:endParaRPr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5" name="Picture 2" descr="C:\Documents and Settings\User\Local Settings\Temporary Internet Files\Content.IE5\5JQLS8FA\MC900441364[1]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8" y="5027590"/>
            <a:ext cx="2108920" cy="21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User\Local Settings\Temporary Internet Files\Content.IE5\9G1YWXQF\MC900441370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2" y="2085388"/>
            <a:ext cx="1979712" cy="19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86228" y="2445428"/>
            <a:ext cx="227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方圓體W7" pitchFamily="81" charset="-120"/>
                <a:ea typeface="華康方圓體W7" pitchFamily="81" charset="-120"/>
              </a:rPr>
              <a:t>男生力氣大</a:t>
            </a:r>
            <a:endParaRPr lang="en-US" altLang="zh-TW" dirty="0" smtClean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dirty="0" smtClean="0">
                <a:latin typeface="華康方圓體W7" pitchFamily="81" charset="-120"/>
                <a:ea typeface="華康方圓體W7" pitchFamily="81" charset="-120"/>
              </a:rPr>
              <a:t>，搬椅子</a:t>
            </a:r>
            <a:endParaRPr lang="zh-TW" altLang="en-US" dirty="0">
              <a:latin typeface="華康方圓體W7" pitchFamily="81" charset="-120"/>
              <a:ea typeface="華康方圓體W7" pitchFamily="81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11266" y="5579734"/>
            <a:ext cx="227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只叫男生</a:t>
            </a:r>
            <a:endParaRPr lang="en-US" altLang="zh-TW" dirty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回答問題</a:t>
            </a:r>
          </a:p>
        </p:txBody>
      </p:sp>
      <p:pic>
        <p:nvPicPr>
          <p:cNvPr id="13" name="Picture 4" descr="C:\Documents and Settings\User\Local Settings\Temporary Internet Files\Content.IE5\0DPYLX7C\MC900441365[1]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0590"/>
            <a:ext cx="2239144" cy="22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353426" y="4088021"/>
            <a:ext cx="227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稱讚女生漂亮</a:t>
            </a:r>
          </a:p>
        </p:txBody>
      </p:sp>
      <p:pic>
        <p:nvPicPr>
          <p:cNvPr id="15" name="Picture 6" descr="C:\Documents and Settings\User\Local Settings\Temporary Internet Files\Content.IE5\F1AXSTJP\MC900441764[1].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52923">
            <a:off x="82161" y="136602"/>
            <a:ext cx="2281722" cy="22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353426" y="861964"/>
            <a:ext cx="2910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華康方圓體W7" pitchFamily="81" charset="-120"/>
                <a:ea typeface="華康方圓體W7" pitchFamily="81" charset="-120"/>
              </a:rPr>
              <a:t>女生較細心，</a:t>
            </a:r>
            <a:endParaRPr lang="en-US" altLang="zh-TW" sz="2400" dirty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sz="2400" dirty="0" smtClean="0">
                <a:latin typeface="華康方圓體W7" pitchFamily="81" charset="-120"/>
                <a:ea typeface="華康方圓體W7" pitchFamily="81" charset="-120"/>
              </a:rPr>
              <a:t>數白紙</a:t>
            </a:r>
            <a:r>
              <a:rPr lang="zh-TW" altLang="en-US" sz="2400" dirty="0">
                <a:latin typeface="華康方圓體W7" pitchFamily="81" charset="-120"/>
                <a:ea typeface="華康方圓體W7" pitchFamily="81" charset="-120"/>
              </a:rPr>
              <a:t>數量</a:t>
            </a:r>
          </a:p>
        </p:txBody>
      </p:sp>
      <p:pic>
        <p:nvPicPr>
          <p:cNvPr id="3078" name="Picture 6" descr="http://i1.w.hjfile.cn/doc/201107/4b279265c02b162547.gif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r="6760"/>
          <a:stretch/>
        </p:blipFill>
        <p:spPr bwMode="auto">
          <a:xfrm>
            <a:off x="6776764" y="1878658"/>
            <a:ext cx="2088232" cy="2368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376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Local Settings\Temporary Internet Files\Content.IE5\R7JRKOGY\MP90043915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Documents and Settings\User\Local Settings\Temporary Internet Files\Content.IE5\9G1YWXQF\MC900441370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C547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880">
            <a:off x="-27883" y="93235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43675" y="2303953"/>
            <a:ext cx="2272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方圓體W7" pitchFamily="81" charset="-120"/>
                <a:ea typeface="華康方圓體W7" pitchFamily="81" charset="-120"/>
              </a:rPr>
              <a:t>男生力氣大</a:t>
            </a:r>
            <a:endParaRPr lang="en-US" altLang="zh-TW" sz="2400" dirty="0" smtClean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sz="2400" dirty="0" smtClean="0">
                <a:latin typeface="華康方圓體W7" pitchFamily="81" charset="-120"/>
                <a:ea typeface="華康方圓體W7" pitchFamily="81" charset="-120"/>
              </a:rPr>
              <a:t>，搬椅子</a:t>
            </a:r>
            <a:endParaRPr lang="zh-TW" altLang="en-US" sz="2400" dirty="0">
              <a:latin typeface="華康方圓體W7" pitchFamily="81" charset="-120"/>
              <a:ea typeface="華康方圓體W7" pitchFamily="81" charset="-120"/>
            </a:endParaRPr>
          </a:p>
        </p:txBody>
      </p:sp>
      <p:pic>
        <p:nvPicPr>
          <p:cNvPr id="15" name="Picture 6" descr="C:\Documents and Settings\User\Local Settings\Temporary Internet Files\Content.IE5\F1AXSTJP\MC900441764[1]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178">
            <a:off x="160692" y="136151"/>
            <a:ext cx="1781661" cy="178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430184" y="703814"/>
            <a:ext cx="227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女生較細心，</a:t>
            </a:r>
            <a:endParaRPr lang="en-US" altLang="zh-TW" dirty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屬白紙數量</a:t>
            </a:r>
          </a:p>
        </p:txBody>
      </p:sp>
      <p:pic>
        <p:nvPicPr>
          <p:cNvPr id="12" name="Picture 2" descr="C:\Documents and Settings\User\Local Settings\Temporary Internet Files\Content.IE5\5JQLS8FA\MC900441364[1]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8" y="5027590"/>
            <a:ext cx="2108920" cy="21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511266" y="5579734"/>
            <a:ext cx="227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只叫男生</a:t>
            </a:r>
            <a:endParaRPr lang="en-US" altLang="zh-TW" dirty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回答問題</a:t>
            </a:r>
          </a:p>
        </p:txBody>
      </p:sp>
      <p:pic>
        <p:nvPicPr>
          <p:cNvPr id="18" name="Picture 4" descr="C:\Documents and Settings\User\Local Settings\Temporary Internet Files\Content.IE5\0DPYLX7C\MC900441365[1]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42" y="3340590"/>
            <a:ext cx="2239144" cy="22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353426" y="4088021"/>
            <a:ext cx="227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稱讚女生漂亮</a:t>
            </a:r>
          </a:p>
        </p:txBody>
      </p:sp>
      <p:sp>
        <p:nvSpPr>
          <p:cNvPr id="20" name="內容版面配置區 2"/>
          <p:cNvSpPr txBox="1">
            <a:spLocks/>
          </p:cNvSpPr>
          <p:nvPr/>
        </p:nvSpPr>
        <p:spPr>
          <a:xfrm>
            <a:off x="2636168" y="548680"/>
            <a:ext cx="6203032" cy="6156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>
                <a:latin typeface="華康布丁體" pitchFamily="81" charset="-120"/>
                <a:ea typeface="華康布丁體" pitchFamily="81" charset="-120"/>
              </a:rPr>
              <a:t>男生就力氣大嗎</a:t>
            </a:r>
            <a:r>
              <a:rPr lang="en-US" altLang="zh-TW" dirty="0" smtClean="0">
                <a:latin typeface="華康布丁體" pitchFamily="81" charset="-120"/>
                <a:ea typeface="華康布丁體" pitchFamily="81" charset="-120"/>
              </a:rPr>
              <a:t>？</a:t>
            </a:r>
          </a:p>
          <a:p>
            <a:pPr marL="0" indent="0">
              <a:buNone/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 也有</a:t>
            </a:r>
            <a:r>
              <a:rPr lang="zh-TW" altLang="en-US" sz="2800" dirty="0" smtClean="0">
                <a:solidFill>
                  <a:srgbClr val="FF0000"/>
                </a:solidFill>
                <a:latin typeface="華康POP1體W5" pitchFamily="81" charset="-120"/>
                <a:ea typeface="華康POP1體W5" pitchFamily="81" charset="-120"/>
              </a:rPr>
              <a:t>力氣小的男生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和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rgbClr val="FF0000"/>
                </a:solidFill>
                <a:latin typeface="華康POP1體W5" pitchFamily="81" charset="-120"/>
                <a:ea typeface="華康POP1體W5" pitchFamily="81" charset="-120"/>
              </a:rPr>
              <a:t>力氣大的女生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喔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!</a:t>
            </a:r>
          </a:p>
          <a:p>
            <a:endParaRPr lang="en-US" altLang="zh-TW" dirty="0">
              <a:latin typeface="華康布丁體" pitchFamily="81" charset="-120"/>
              <a:ea typeface="華康布丁體" pitchFamily="81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華康布丁體" pitchFamily="81" charset="-120"/>
                <a:ea typeface="華康布丁體" pitchFamily="81" charset="-120"/>
              </a:rPr>
              <a:t>力氣大就要搬重物</a:t>
            </a:r>
            <a:r>
              <a:rPr lang="en-US" altLang="zh-TW" dirty="0">
                <a:latin typeface="華康布丁體" pitchFamily="81" charset="-120"/>
                <a:ea typeface="華康布丁體" pitchFamily="81" charset="-120"/>
              </a:rPr>
              <a:t>？</a:t>
            </a:r>
          </a:p>
          <a:p>
            <a:pPr marL="0" indent="0">
              <a:buNone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  可能對力氣大的人輕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鬆一點，但力氣小的人也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是可以一起搬呀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!</a:t>
            </a:r>
          </a:p>
          <a:p>
            <a:pPr marL="0" indent="0">
              <a:buNone/>
            </a:pPr>
            <a:endParaRPr lang="en-US" altLang="zh-TW" sz="1200" dirty="0">
              <a:latin typeface="新細明體"/>
            </a:endParaRPr>
          </a:p>
          <a:p>
            <a:pPr marL="0" indent="0">
              <a:buNone/>
            </a:pPr>
            <a:r>
              <a:rPr lang="zh-TW" altLang="en-US" sz="5400" dirty="0" smtClean="0">
                <a:latin typeface="華康布丁體" pitchFamily="81" charset="-120"/>
                <a:ea typeface="華康布丁體" pitchFamily="81" charset="-120"/>
              </a:rPr>
              <a:t>但是，</a:t>
            </a:r>
            <a:r>
              <a:rPr lang="zh-TW" altLang="en-US" dirty="0" smtClean="0">
                <a:latin typeface="華康布丁體" pitchFamily="81" charset="-120"/>
                <a:ea typeface="華康布丁體" pitchFamily="81" charset="-120"/>
              </a:rPr>
              <a:t>我們總是叫男生搬重物</a:t>
            </a:r>
            <a:r>
              <a:rPr lang="en-US" altLang="zh-TW" dirty="0" smtClean="0">
                <a:latin typeface="華康布丁體" pitchFamily="81" charset="-120"/>
                <a:ea typeface="華康布丁體" pitchFamily="81" charset="-120"/>
              </a:rPr>
              <a:t>……</a:t>
            </a:r>
          </a:p>
          <a:p>
            <a:pPr marL="0" indent="0">
              <a:buFont typeface="Arial" pitchFamily="34" charset="0"/>
              <a:buNone/>
            </a:pPr>
            <a:endParaRPr lang="en-US" altLang="zh-TW" dirty="0" smtClean="0">
              <a:latin typeface="新細明體"/>
            </a:endParaRPr>
          </a:p>
          <a:p>
            <a:endParaRPr lang="en-US" altLang="zh-TW" dirty="0" smtClean="0">
              <a:latin typeface="新細明體"/>
            </a:endParaRPr>
          </a:p>
          <a:p>
            <a:pPr marL="0" indent="0">
              <a:buFont typeface="Arial" pitchFamily="34" charset="0"/>
              <a:buNone/>
            </a:pPr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4101" name="Picture 5" descr="http://pic6.nipic.com/20100330/4598636_160829029004_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00808"/>
            <a:ext cx="1635253" cy="2525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3927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User\Local Settings\Temporary Internet Files\Content.IE5\R7JRKOGY\MP90043915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Documents and Settings\User\Local Settings\Temporary Internet Files\Content.IE5\0DPYLX7C\MC90044136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5180" flipH="1">
            <a:off x="46627" y="2765312"/>
            <a:ext cx="2869356" cy="286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430183" y="4166118"/>
            <a:ext cx="2272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華康方圓體W7" pitchFamily="81" charset="-120"/>
                <a:ea typeface="華康方圓體W7" pitchFamily="81" charset="-120"/>
              </a:rPr>
              <a:t>稱讚女生漂亮</a:t>
            </a:r>
          </a:p>
        </p:txBody>
      </p:sp>
      <p:pic>
        <p:nvPicPr>
          <p:cNvPr id="12" name="Picture 2" descr="C:\Documents and Settings\User\Local Settings\Temporary Internet Files\Content.IE5\5JQLS8FA\MC900441364[1]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8" y="5027590"/>
            <a:ext cx="2108920" cy="21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511266" y="5579734"/>
            <a:ext cx="227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只叫男生</a:t>
            </a:r>
            <a:endParaRPr lang="en-US" altLang="zh-TW" dirty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回答問題</a:t>
            </a:r>
          </a:p>
        </p:txBody>
      </p:sp>
      <p:pic>
        <p:nvPicPr>
          <p:cNvPr id="20" name="Picture 3" descr="C:\Documents and Settings\User\Local Settings\Temporary Internet Files\Content.IE5\9G1YWXQF\MC900441370[1]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8" y="2101903"/>
            <a:ext cx="1979712" cy="19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486228" y="2445428"/>
            <a:ext cx="227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方圓體W7" pitchFamily="81" charset="-120"/>
                <a:ea typeface="華康方圓體W7" pitchFamily="81" charset="-120"/>
              </a:rPr>
              <a:t>男生力氣大</a:t>
            </a:r>
            <a:endParaRPr lang="en-US" altLang="zh-TW" dirty="0" smtClean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dirty="0" smtClean="0">
                <a:latin typeface="華康方圓體W7" pitchFamily="81" charset="-120"/>
                <a:ea typeface="華康方圓體W7" pitchFamily="81" charset="-120"/>
              </a:rPr>
              <a:t>，搬椅子</a:t>
            </a:r>
            <a:endParaRPr lang="zh-TW" altLang="en-US" dirty="0">
              <a:latin typeface="華康方圓體W7" pitchFamily="81" charset="-120"/>
              <a:ea typeface="華康方圓體W7" pitchFamily="81" charset="-120"/>
            </a:endParaRPr>
          </a:p>
        </p:txBody>
      </p:sp>
      <p:pic>
        <p:nvPicPr>
          <p:cNvPr id="22" name="Picture 6" descr="C:\Documents and Settings\User\Local Settings\Temporary Internet Files\Content.IE5\F1AXSTJP\MC900441764[1]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178">
            <a:off x="160692" y="136151"/>
            <a:ext cx="1781661" cy="178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430184" y="703814"/>
            <a:ext cx="227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女生較細心，</a:t>
            </a:r>
            <a:endParaRPr lang="en-US" altLang="zh-TW" dirty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屬白紙數量</a:t>
            </a:r>
          </a:p>
        </p:txBody>
      </p:sp>
      <p:sp>
        <p:nvSpPr>
          <p:cNvPr id="24" name="內容版面配置區 2"/>
          <p:cNvSpPr txBox="1">
            <a:spLocks/>
          </p:cNvSpPr>
          <p:nvPr/>
        </p:nvSpPr>
        <p:spPr>
          <a:xfrm>
            <a:off x="2765933" y="739220"/>
            <a:ext cx="6203032" cy="55774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 smtClean="0">
                <a:latin typeface="華康布丁體" pitchFamily="81" charset="-120"/>
                <a:ea typeface="華康布丁體" pitchFamily="81" charset="-120"/>
              </a:rPr>
              <a:t>只有女生能漂亮嗎</a:t>
            </a:r>
            <a:r>
              <a:rPr lang="en-US" altLang="zh-TW" dirty="0" smtClean="0">
                <a:latin typeface="華康布丁體" pitchFamily="81" charset="-120"/>
                <a:ea typeface="華康布丁體" pitchFamily="81" charset="-120"/>
              </a:rPr>
              <a:t>？</a:t>
            </a:r>
          </a:p>
          <a:p>
            <a:pPr marL="0" indent="0">
              <a:buNone/>
            </a:pPr>
            <a:r>
              <a:rPr lang="zh-TW" altLang="en-US" sz="3000" dirty="0">
                <a:latin typeface="華康布丁體" pitchFamily="81" charset="-120"/>
                <a:ea typeface="華康布丁體" pitchFamily="81" charset="-120"/>
              </a:rPr>
              <a:t> </a:t>
            </a:r>
            <a:r>
              <a:rPr lang="zh-TW" altLang="en-US" sz="3000" dirty="0" smtClean="0">
                <a:latin typeface="華康布丁體" pitchFamily="81" charset="-120"/>
                <a:ea typeface="華康布丁體" pitchFamily="81" charset="-120"/>
              </a:rPr>
              <a:t>   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也有漂亮、喜歡裝扮的</a:t>
            </a:r>
            <a:r>
              <a:rPr lang="zh-TW" altLang="en-US" sz="2800" dirty="0" smtClean="0">
                <a:solidFill>
                  <a:srgbClr val="FF0000"/>
                </a:solidFill>
                <a:latin typeface="華康POP1體W5" pitchFamily="81" charset="-120"/>
                <a:ea typeface="華康POP1體W5" pitchFamily="81" charset="-120"/>
              </a:rPr>
              <a:t>男生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呀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!</a:t>
            </a:r>
          </a:p>
          <a:p>
            <a:pPr marL="0" indent="0">
              <a:buNone/>
            </a:pPr>
            <a:endParaRPr lang="en-US" altLang="zh-TW" dirty="0" smtClean="0">
              <a:latin typeface="華康布丁體" pitchFamily="81" charset="-120"/>
              <a:ea typeface="華康布丁體" pitchFamily="81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布丁體" pitchFamily="81" charset="-120"/>
                <a:ea typeface="華康布丁體" pitchFamily="81" charset="-120"/>
              </a:rPr>
              <a:t>女生就只能追求漂亮</a:t>
            </a:r>
            <a:r>
              <a:rPr lang="en-US" altLang="zh-TW" dirty="0" smtClean="0">
                <a:latin typeface="華康布丁體" pitchFamily="81" charset="-120"/>
                <a:ea typeface="華康布丁體" pitchFamily="81" charset="-120"/>
              </a:rPr>
              <a:t>？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 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 追求帥氣、喜歡自然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裝扮、不愛漂亮的女生，</a:t>
            </a:r>
            <a:endParaRPr lang="en-US" altLang="zh-TW" sz="2800" dirty="0" smtClean="0">
              <a:latin typeface="華康POP1體W5" pitchFamily="81" charset="-120"/>
              <a:ea typeface="華康POP1體W5" pitchFamily="81" charset="-12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大有人在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!</a:t>
            </a:r>
          </a:p>
          <a:p>
            <a:pPr marL="0" indent="0">
              <a:buNone/>
            </a:pPr>
            <a:endParaRPr lang="en-US" altLang="zh-TW" sz="1200" dirty="0">
              <a:latin typeface="華康布丁體" pitchFamily="81" charset="-120"/>
              <a:ea typeface="華康布丁體" pitchFamily="81" charset="-120"/>
            </a:endParaRPr>
          </a:p>
          <a:p>
            <a:pPr marL="0" indent="0">
              <a:buNone/>
            </a:pPr>
            <a:r>
              <a:rPr lang="zh-TW" altLang="en-US" sz="5400" dirty="0" smtClean="0">
                <a:latin typeface="華康布丁體" pitchFamily="81" charset="-120"/>
                <a:ea typeface="華康布丁體" pitchFamily="81" charset="-120"/>
              </a:rPr>
              <a:t>但是，</a:t>
            </a:r>
            <a:r>
              <a:rPr lang="zh-TW" altLang="en-US" dirty="0" smtClean="0">
                <a:latin typeface="華康布丁體" pitchFamily="81" charset="-120"/>
                <a:ea typeface="華康布丁體" pitchFamily="81" charset="-120"/>
              </a:rPr>
              <a:t>漂亮就像女生的專利，我們卻不允許男生「漂亮」</a:t>
            </a:r>
            <a:r>
              <a:rPr lang="en-US" altLang="zh-TW" dirty="0" smtClean="0">
                <a:latin typeface="華康布丁體" pitchFamily="81" charset="-120"/>
                <a:ea typeface="華康布丁體" pitchFamily="81" charset="-120"/>
              </a:rPr>
              <a:t>……</a:t>
            </a:r>
          </a:p>
          <a:p>
            <a:endParaRPr lang="en-US" altLang="zh-TW" dirty="0" smtClean="0">
              <a:latin typeface="新細明體"/>
            </a:endParaRPr>
          </a:p>
          <a:p>
            <a:pPr marL="0" indent="0">
              <a:buFont typeface="Arial" pitchFamily="34" charset="0"/>
              <a:buNone/>
            </a:pPr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5124" name="Picture 4" descr="C:\Documents and Settings\User\Local Settings\Temporary Internet Files\Content.IE5\HZZG3W04\MC900425782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6567">
            <a:off x="6948676" y="2067119"/>
            <a:ext cx="1956607" cy="20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8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User\Local Settings\Temporary Internet Files\Content.IE5\R7JRKOGY\MP90043915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15816" y="605822"/>
            <a:ext cx="5976664" cy="55774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>
                <a:latin typeface="華康布丁體" pitchFamily="81" charset="-120"/>
                <a:ea typeface="華康布丁體" pitchFamily="81" charset="-120"/>
              </a:rPr>
              <a:t>是不是很難發覺呢</a:t>
            </a:r>
            <a:r>
              <a:rPr lang="en-US" altLang="zh-TW" dirty="0" smtClean="0">
                <a:latin typeface="華康布丁體" pitchFamily="81" charset="-120"/>
                <a:ea typeface="華康布丁體" pitchFamily="81" charset="-120"/>
              </a:rPr>
              <a:t>?</a:t>
            </a:r>
          </a:p>
          <a:p>
            <a:pPr marL="0" indent="0">
              <a:buNone/>
            </a:pPr>
            <a:r>
              <a:rPr lang="zh-TW" altLang="en-US" dirty="0" smtClean="0">
                <a:latin typeface="華康布丁體" pitchFamily="81" charset="-120"/>
                <a:ea typeface="華康布丁體" pitchFamily="81" charset="-120"/>
              </a:rPr>
              <a:t>因為我們已經</a:t>
            </a:r>
            <a:r>
              <a:rPr lang="zh-TW" altLang="en-US" sz="5400" dirty="0" smtClean="0">
                <a:solidFill>
                  <a:srgbClr val="FF0000"/>
                </a:solidFill>
                <a:latin typeface="華康布丁體" pitchFamily="81" charset="-120"/>
                <a:ea typeface="華康布丁體" pitchFamily="81" charset="-120"/>
              </a:rPr>
              <a:t>習以為常</a:t>
            </a:r>
            <a:endParaRPr lang="en-US" altLang="zh-TW" sz="5400" dirty="0">
              <a:solidFill>
                <a:srgbClr val="FF0000"/>
              </a:solidFill>
              <a:latin typeface="華康布丁體" pitchFamily="81" charset="-120"/>
              <a:ea typeface="華康布丁體" pitchFamily="81" charset="-120"/>
            </a:endParaRPr>
          </a:p>
          <a:p>
            <a:endParaRPr lang="en-US" altLang="zh-TW" dirty="0" smtClean="0">
              <a:latin typeface="新細明體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    老師容易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因為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男生較活潑、踴躍</a:t>
            </a:r>
            <a:r>
              <a:rPr lang="zh-TW" altLang="en-US" sz="2800" dirty="0">
                <a:latin typeface="華康POP1體W5" pitchFamily="81" charset="-120"/>
                <a:ea typeface="華康POP1體W5" pitchFamily="81" charset="-120"/>
              </a:rPr>
              <a:t>而</a:t>
            </a:r>
            <a:r>
              <a:rPr lang="zh-TW" altLang="en-US" sz="2800" dirty="0" smtClean="0">
                <a:latin typeface="華康POP1體W5" pitchFamily="81" charset="-120"/>
                <a:ea typeface="華康POP1體W5" pitchFamily="81" charset="-120"/>
              </a:rPr>
              <a:t>比較注意男生，漸漸地，女生也越來越被動</a:t>
            </a:r>
            <a:r>
              <a:rPr lang="en-US" altLang="zh-TW" sz="2800" dirty="0" smtClean="0">
                <a:latin typeface="華康POP1體W5" pitchFamily="81" charset="-120"/>
                <a:ea typeface="華康POP1體W5" pitchFamily="81" charset="-120"/>
              </a:rPr>
              <a:t>……</a:t>
            </a:r>
          </a:p>
          <a:p>
            <a:pPr>
              <a:lnSpc>
                <a:spcPct val="110000"/>
              </a:lnSpc>
            </a:pPr>
            <a:endParaRPr lang="en-US" altLang="zh-TW" sz="2800" dirty="0" smtClean="0">
              <a:latin typeface="新細明體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TW" altLang="en-US" dirty="0" smtClean="0">
                <a:latin typeface="華康布丁體" pitchFamily="81" charset="-120"/>
                <a:ea typeface="華康布丁體" pitchFamily="81" charset="-120"/>
              </a:rPr>
              <a:t>    這不單單只是女生或男生的</a:t>
            </a:r>
            <a:r>
              <a:rPr lang="zh-TW" altLang="en-US" dirty="0">
                <a:latin typeface="華康布丁體" pitchFamily="81" charset="-120"/>
                <a:ea typeface="華康布丁體" pitchFamily="81" charset="-120"/>
              </a:rPr>
              <a:t>問題</a:t>
            </a:r>
            <a:r>
              <a:rPr lang="zh-TW" altLang="en-US" dirty="0" smtClean="0">
                <a:latin typeface="華康布丁體" pitchFamily="81" charset="-120"/>
                <a:ea typeface="華康布丁體" pitchFamily="81" charset="-120"/>
              </a:rPr>
              <a:t>，而是整個大環境、社會傳統對性別的刻板印象</a:t>
            </a:r>
            <a:r>
              <a:rPr lang="en-US" altLang="zh-TW" dirty="0" smtClean="0">
                <a:latin typeface="華康布丁體" pitchFamily="81" charset="-120"/>
                <a:ea typeface="華康布丁體" pitchFamily="81" charset="-120"/>
              </a:rPr>
              <a:t>!</a:t>
            </a:r>
          </a:p>
          <a:p>
            <a:endParaRPr lang="en-US" altLang="zh-TW" dirty="0" smtClean="0">
              <a:latin typeface="新細明體"/>
            </a:endParaRPr>
          </a:p>
          <a:p>
            <a:pPr marL="0" indent="0">
              <a:buNone/>
            </a:pPr>
            <a:endParaRPr lang="en-US" altLang="zh-TW" dirty="0" smtClean="0">
              <a:latin typeface="新細明體"/>
            </a:endParaRPr>
          </a:p>
          <a:p>
            <a:endParaRPr lang="en-US" altLang="zh-TW" dirty="0" smtClean="0">
              <a:latin typeface="新細明體"/>
            </a:endParaRPr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5" name="Picture 2" descr="C:\Documents and Settings\User\Local Settings\Temporary Internet Files\Content.IE5\5JQLS8FA\MC900441364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1415" y="3903355"/>
            <a:ext cx="3055694" cy="30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755576" y="5229198"/>
            <a:ext cx="2272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華康方圓體W7" pitchFamily="81" charset="-120"/>
                <a:ea typeface="華康方圓體W7" pitchFamily="81" charset="-120"/>
              </a:rPr>
              <a:t>只叫男生</a:t>
            </a:r>
            <a:endParaRPr lang="en-US" altLang="zh-TW" sz="2800" dirty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sz="2800" dirty="0">
                <a:latin typeface="華康方圓體W7" pitchFamily="81" charset="-120"/>
                <a:ea typeface="華康方圓體W7" pitchFamily="81" charset="-120"/>
              </a:rPr>
              <a:t>回答問題</a:t>
            </a:r>
          </a:p>
        </p:txBody>
      </p:sp>
      <p:pic>
        <p:nvPicPr>
          <p:cNvPr id="12" name="Picture 4" descr="C:\Documents and Settings\User\Local Settings\Temporary Internet Files\Content.IE5\0DPYLX7C\MC900441365[1]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4" y="3153115"/>
            <a:ext cx="2239144" cy="22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353426" y="3903355"/>
            <a:ext cx="227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稱讚女生漂亮</a:t>
            </a:r>
          </a:p>
        </p:txBody>
      </p:sp>
      <p:pic>
        <p:nvPicPr>
          <p:cNvPr id="18" name="Picture 3" descr="C:\Documents and Settings\User\Local Settings\Temporary Internet Files\Content.IE5\9G1YWXQF\MC900441370[1]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17" y="1923643"/>
            <a:ext cx="1979712" cy="19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486228" y="2267168"/>
            <a:ext cx="227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方圓體W7" pitchFamily="81" charset="-120"/>
                <a:ea typeface="華康方圓體W7" pitchFamily="81" charset="-120"/>
              </a:rPr>
              <a:t>男生力氣大</a:t>
            </a:r>
            <a:endParaRPr lang="en-US" altLang="zh-TW" dirty="0" smtClean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dirty="0" smtClean="0">
                <a:latin typeface="華康方圓體W7" pitchFamily="81" charset="-120"/>
                <a:ea typeface="華康方圓體W7" pitchFamily="81" charset="-120"/>
              </a:rPr>
              <a:t>，搬椅子</a:t>
            </a:r>
            <a:endParaRPr lang="zh-TW" altLang="en-US" dirty="0">
              <a:latin typeface="華康方圓體W7" pitchFamily="81" charset="-120"/>
              <a:ea typeface="華康方圓體W7" pitchFamily="81" charset="-120"/>
            </a:endParaRPr>
          </a:p>
        </p:txBody>
      </p:sp>
      <p:pic>
        <p:nvPicPr>
          <p:cNvPr id="20" name="Picture 6" descr="C:\Documents and Settings\User\Local Settings\Temporary Internet Files\Content.IE5\F1AXSTJP\MC900441764[1]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178">
            <a:off x="160692" y="136151"/>
            <a:ext cx="1781661" cy="178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430184" y="703814"/>
            <a:ext cx="227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女生較細心，</a:t>
            </a:r>
            <a:endParaRPr lang="en-US" altLang="zh-TW" dirty="0">
              <a:latin typeface="華康方圓體W7" pitchFamily="81" charset="-120"/>
              <a:ea typeface="華康方圓體W7" pitchFamily="81" charset="-120"/>
            </a:endParaRPr>
          </a:p>
          <a:p>
            <a:r>
              <a:rPr lang="zh-TW" altLang="en-US" dirty="0">
                <a:latin typeface="華康方圓體W7" pitchFamily="81" charset="-120"/>
                <a:ea typeface="華康方圓體W7" pitchFamily="81" charset="-120"/>
              </a:rPr>
              <a:t>屬白紙數量</a:t>
            </a:r>
          </a:p>
        </p:txBody>
      </p:sp>
      <p:sp>
        <p:nvSpPr>
          <p:cNvPr id="4" name="爆炸 2 3"/>
          <p:cNvSpPr/>
          <p:nvPr/>
        </p:nvSpPr>
        <p:spPr>
          <a:xfrm>
            <a:off x="1256737" y="1484784"/>
            <a:ext cx="6945705" cy="4392488"/>
          </a:xfrm>
          <a:prstGeom prst="irregularSeal2">
            <a:avLst/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400" dirty="0">
              <a:solidFill>
                <a:srgbClr val="FF0000"/>
              </a:solidFill>
              <a:latin typeface="華康布丁體" pitchFamily="81" charset="-120"/>
              <a:ea typeface="華康布丁體" pitchFamily="81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rot="21119454">
            <a:off x="2028721" y="3219362"/>
            <a:ext cx="4982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solidFill>
                  <a:srgbClr val="FF0000"/>
                </a:solidFill>
                <a:latin typeface="華康布丁體" pitchFamily="81" charset="-120"/>
                <a:ea typeface="華康布丁體" pitchFamily="81" charset="-120"/>
              </a:rPr>
              <a:t>性別刻板印象</a:t>
            </a:r>
            <a:endParaRPr lang="zh-TW" altLang="en-US" sz="5400" dirty="0">
              <a:solidFill>
                <a:srgbClr val="FF0000"/>
              </a:solidFill>
              <a:latin typeface="華康布丁體" pitchFamily="81" charset="-120"/>
              <a:ea typeface="華康布丁體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832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469891" y="0"/>
            <a:ext cx="5332359" cy="6882696"/>
          </a:xfrm>
          <a:prstGeom prst="rect">
            <a:avLst/>
          </a:prstGeom>
          <a:solidFill>
            <a:srgbClr val="6D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-612577" y="0"/>
            <a:ext cx="5082467" cy="6858000"/>
          </a:xfrm>
          <a:prstGeom prst="rect">
            <a:avLst/>
          </a:prstGeom>
          <a:solidFill>
            <a:srgbClr val="FC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9" name="Picture 5" descr="http://pic3.nipic.com/20090526/2490566_210032078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1" t="13257" r="12360" b="4419"/>
          <a:stretch/>
        </p:blipFill>
        <p:spPr bwMode="auto">
          <a:xfrm>
            <a:off x="275784" y="577828"/>
            <a:ext cx="2140410" cy="2685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1787" y="2492896"/>
            <a:ext cx="4239671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                             </a:t>
            </a:r>
            <a:r>
              <a:rPr lang="zh-TW" altLang="en-US" sz="4400" dirty="0" smtClean="0">
                <a:solidFill>
                  <a:srgbClr val="FF0000"/>
                </a:solidFill>
                <a:latin typeface="華康海報體W9" pitchFamily="81" charset="-120"/>
                <a:ea typeface="華康海報體W9" pitchFamily="81" charset="-120"/>
              </a:rPr>
              <a:t>女生</a:t>
            </a:r>
            <a:endParaRPr lang="en-US" altLang="zh-TW" sz="4400" dirty="0" smtClean="0">
              <a:solidFill>
                <a:srgbClr val="FF0000"/>
              </a:solidFill>
              <a:latin typeface="華康海報體W9" pitchFamily="81" charset="-120"/>
              <a:ea typeface="華康海報體W9" pitchFamily="81" charset="-120"/>
            </a:endParaRPr>
          </a:p>
          <a:p>
            <a:pPr lvl="0"/>
            <a:r>
              <a:rPr kumimoji="1" lang="zh-TW" altLang="en-US" dirty="0" smtClean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細心、整潔、溫柔、順從、</a:t>
            </a:r>
            <a:r>
              <a:rPr kumimoji="1" lang="zh-TW" altLang="en-US" dirty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害羞</a:t>
            </a:r>
            <a:r>
              <a:rPr kumimoji="1" lang="zh-TW" altLang="en-US" dirty="0" smtClean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、有愛心</a:t>
            </a:r>
            <a:endParaRPr kumimoji="1" lang="en-US" altLang="zh-TW" dirty="0" smtClean="0">
              <a:latin typeface="華康少女文字W7" pitchFamily="81" charset="-120"/>
              <a:ea typeface="華康少女文字W7" pitchFamily="81" charset="-120"/>
              <a:cs typeface="新細明體" pitchFamily="18" charset="-120"/>
            </a:endParaRPr>
          </a:p>
          <a:p>
            <a:pPr lvl="0"/>
            <a:r>
              <a:rPr kumimoji="1" lang="zh-TW" altLang="en-US" dirty="0">
                <a:latin typeface="華康少女文字W7" pitchFamily="81" charset="-120"/>
                <a:ea typeface="華康少女文字W7" pitchFamily="81" charset="-120"/>
              </a:rPr>
              <a:t>玩</a:t>
            </a:r>
            <a:r>
              <a:rPr kumimoji="1" lang="zh-TW" altLang="en-US" dirty="0" smtClean="0">
                <a:latin typeface="華康少女文字W7" pitchFamily="81" charset="-120"/>
                <a:ea typeface="華康少女文字W7" pitchFamily="81" charset="-120"/>
              </a:rPr>
              <a:t>洋娃娃、家家酒</a:t>
            </a:r>
            <a:endParaRPr kumimoji="1" lang="en-US" altLang="zh-TW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lvl="0"/>
            <a:r>
              <a:rPr kumimoji="1" lang="zh-TW" altLang="en-US" dirty="0">
                <a:latin typeface="華康少女文字W7" pitchFamily="81" charset="-120"/>
                <a:ea typeface="華康少女文字W7" pitchFamily="81" charset="-120"/>
              </a:rPr>
              <a:t>外表要柔順</a:t>
            </a:r>
            <a:r>
              <a:rPr kumimoji="1" lang="zh-TW" altLang="en-US" dirty="0" smtClean="0">
                <a:latin typeface="華康少女文字W7" pitchFamily="81" charset="-120"/>
                <a:ea typeface="華康少女文字W7" pitchFamily="81" charset="-120"/>
              </a:rPr>
              <a:t>、有氣質</a:t>
            </a:r>
            <a:endParaRPr kumimoji="1" lang="en-US" altLang="zh-TW" dirty="0" smtClean="0">
              <a:latin typeface="華康少女文字W7" pitchFamily="81" charset="-120"/>
              <a:ea typeface="華康少女文字W7" pitchFamily="81" charset="-120"/>
            </a:endParaRPr>
          </a:p>
          <a:p>
            <a:pPr lvl="0"/>
            <a:r>
              <a:rPr kumimoji="1" lang="zh-TW" altLang="en-US" dirty="0">
                <a:latin typeface="華康少女文字W7" pitchFamily="81" charset="-120"/>
                <a:ea typeface="華康少女文字W7" pitchFamily="81" charset="-120"/>
              </a:rPr>
              <a:t>紅色、粉色</a:t>
            </a:r>
            <a:r>
              <a:rPr kumimoji="1" lang="zh-TW" altLang="en-US" dirty="0" smtClean="0">
                <a:latin typeface="華康少女文字W7" pitchFamily="81" charset="-120"/>
                <a:ea typeface="華康少女文字W7" pitchFamily="81" charset="-120"/>
              </a:rPr>
              <a:t>、裙子</a:t>
            </a:r>
            <a:endParaRPr lang="zh-TW" altLang="en-US" dirty="0">
              <a:latin typeface="華康少女文字W7" pitchFamily="81" charset="-120"/>
              <a:ea typeface="華康少女文字W7" pitchFamily="81" charset="-120"/>
            </a:endParaRPr>
          </a:p>
        </p:txBody>
      </p:sp>
      <p:pic>
        <p:nvPicPr>
          <p:cNvPr id="1027" name="Picture 3" descr="C:\Documents and Settings\User\Local Settings\Temporary Internet Files\Content.IE5\0DPYLX7C\MC90044621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3884">
            <a:off x="5473394" y="765387"/>
            <a:ext cx="3488588" cy="217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4833334" y="2492896"/>
            <a:ext cx="431066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dirty="0" smtClean="0">
                <a:solidFill>
                  <a:srgbClr val="002060"/>
                </a:solidFill>
                <a:latin typeface="華康海報體W9" pitchFamily="81" charset="-120"/>
                <a:ea typeface="華康海報體W9" pitchFamily="81" charset="-120"/>
              </a:rPr>
              <a:t>男生</a:t>
            </a:r>
            <a:endParaRPr lang="en-US" altLang="zh-TW" sz="4400" dirty="0">
              <a:solidFill>
                <a:srgbClr val="002060"/>
              </a:solidFill>
              <a:latin typeface="華康海報體W9" pitchFamily="81" charset="-120"/>
              <a:ea typeface="華康海報體W9" pitchFamily="81" charset="-120"/>
            </a:endParaRPr>
          </a:p>
          <a:p>
            <a:r>
              <a:rPr kumimoji="1" lang="zh-TW" altLang="en-US" dirty="0" smtClean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獨立、</a:t>
            </a:r>
            <a:r>
              <a:rPr kumimoji="1" lang="zh-TW" altLang="en-US" dirty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勇敢、理性</a:t>
            </a:r>
            <a:r>
              <a:rPr kumimoji="1" lang="zh-TW" altLang="en-US" dirty="0" smtClean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、有能力</a:t>
            </a:r>
            <a:r>
              <a:rPr kumimoji="1" lang="zh-TW" altLang="en-US" dirty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、積極</a:t>
            </a:r>
            <a:r>
              <a:rPr kumimoji="1" lang="zh-TW" altLang="en-US" dirty="0" smtClean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進取</a:t>
            </a:r>
            <a:endParaRPr kumimoji="1" lang="en-US" altLang="zh-TW" dirty="0" smtClean="0">
              <a:latin typeface="華康少女文字W7" pitchFamily="81" charset="-120"/>
              <a:ea typeface="華康少女文字W7" pitchFamily="81" charset="-120"/>
              <a:cs typeface="新細明體" pitchFamily="18" charset="-120"/>
            </a:endParaRPr>
          </a:p>
          <a:p>
            <a:r>
              <a:rPr kumimoji="1" lang="zh-TW" altLang="en-US" dirty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玩積木、汽車、</a:t>
            </a:r>
            <a:r>
              <a:rPr kumimoji="1" lang="zh-TW" altLang="en-US" dirty="0" smtClean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運動</a:t>
            </a:r>
            <a:endParaRPr kumimoji="1" lang="en-US" altLang="zh-TW" dirty="0" smtClean="0">
              <a:latin typeface="華康少女文字W7" pitchFamily="81" charset="-120"/>
              <a:ea typeface="華康少女文字W7" pitchFamily="81" charset="-120"/>
              <a:cs typeface="新細明體" pitchFamily="18" charset="-120"/>
            </a:endParaRPr>
          </a:p>
          <a:p>
            <a:r>
              <a:rPr kumimoji="1" lang="zh-TW" altLang="en-US" dirty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外表要</a:t>
            </a:r>
            <a:r>
              <a:rPr kumimoji="1" lang="zh-TW" altLang="en-US" dirty="0" smtClean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陽剛、強壯</a:t>
            </a:r>
            <a:endParaRPr kumimoji="1" lang="en-US" altLang="zh-TW" dirty="0" smtClean="0">
              <a:latin typeface="華康少女文字W7" pitchFamily="81" charset="-120"/>
              <a:ea typeface="華康少女文字W7" pitchFamily="81" charset="-120"/>
              <a:cs typeface="新細明體" pitchFamily="18" charset="-120"/>
            </a:endParaRPr>
          </a:p>
          <a:p>
            <a:r>
              <a:rPr kumimoji="1" lang="zh-TW" altLang="en-US" dirty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藍色</a:t>
            </a:r>
            <a:r>
              <a:rPr kumimoji="1" lang="zh-TW" altLang="en-US" dirty="0" smtClean="0">
                <a:latin typeface="華康少女文字W7" pitchFamily="81" charset="-120"/>
                <a:ea typeface="華康少女文字W7" pitchFamily="81" charset="-120"/>
                <a:cs typeface="新細明體" pitchFamily="18" charset="-120"/>
              </a:rPr>
              <a:t>、綠色、褲子</a:t>
            </a:r>
          </a:p>
          <a:p>
            <a:pPr marL="0" indent="0">
              <a:buNone/>
            </a:pPr>
            <a:r>
              <a:rPr lang="zh-TW" altLang="en-US" dirty="0" smtClean="0"/>
              <a:t>        </a:t>
            </a:r>
            <a:endParaRPr lang="zh-TW" altLang="en-US" dirty="0"/>
          </a:p>
        </p:txBody>
      </p:sp>
      <p:pic>
        <p:nvPicPr>
          <p:cNvPr id="1030" name="Picture 6" descr="C:\Documents and Settings\User\Local Settings\Temporary Internet Files\Content.IE5\DPL3RPE7\MC90044173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16760">
            <a:off x="1770132" y="3245247"/>
            <a:ext cx="5255503" cy="176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231732" y="273422"/>
            <a:ext cx="5724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38100" cmpd="sng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華康海報體W9" pitchFamily="81" charset="-120"/>
                <a:ea typeface="華康海報體W9" pitchFamily="81" charset="-120"/>
              </a:rPr>
              <a:t>大家期望的樣子</a:t>
            </a:r>
            <a:r>
              <a:rPr lang="en-US" altLang="zh-TW" sz="5400" b="1" dirty="0" smtClean="0">
                <a:ln w="38100" cmpd="sng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華康海報體W9" pitchFamily="81" charset="-120"/>
                <a:ea typeface="華康海報體W9" pitchFamily="81" charset="-120"/>
              </a:rPr>
              <a:t>…</a:t>
            </a:r>
            <a:endParaRPr lang="zh-TW" altLang="en-US" sz="5400" b="1" dirty="0">
              <a:ln w="38100" cmpd="sng">
                <a:solidFill>
                  <a:schemeClr val="tx1"/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5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Local Settings\Temporary Internet Files\Content.IE5\0DPYLX7C\MC900438285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276" y="-531440"/>
            <a:ext cx="10133828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.liufen.com/uploads/allimg/120607/6-12060G602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6887">
            <a:off x="802261" y="447722"/>
            <a:ext cx="2418665" cy="2430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http://imgcld.yimg.com/8/n/AF03137529/o/201211200842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639">
            <a:off x="5016882" y="562325"/>
            <a:ext cx="3609199" cy="22016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ig5.s1979.com/site/image.s1979.com/allimg/130916/457-1309160Q2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151">
            <a:off x="685649" y="3838215"/>
            <a:ext cx="3401117" cy="25168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 descr="http://img1.bbs.163.com/20090308/photoshow/fr/frankkin/83d99bd57b5ef89c17d4df9d6c489d1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251">
            <a:off x="5506646" y="3841221"/>
            <a:ext cx="3019015" cy="251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335551" y="2731743"/>
            <a:ext cx="70903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6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布丁體" pitchFamily="81" charset="-120"/>
                <a:ea typeface="華康布丁體" pitchFamily="81" charset="-120"/>
              </a:rPr>
              <a:t>我們就不是女生嗎？</a:t>
            </a:r>
            <a:endParaRPr lang="zh-TW" altLang="en-US" sz="6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布丁體" pitchFamily="81" charset="-120"/>
              <a:ea typeface="華康布丁體" pitchFamily="81" charset="-12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566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Local Settings\Temporary Internet Files\Content.IE5\I3K16ILR\MC900438287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531440"/>
            <a:ext cx="10009112" cy="80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 descr="http://pic.bahamut.com.tw/B/2KU/31/00000511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4880"/>
          <a:stretch/>
        </p:blipFill>
        <p:spPr bwMode="auto">
          <a:xfrm rot="20918985">
            <a:off x="467544" y="538483"/>
            <a:ext cx="3235940" cy="2174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://s.verywed.com/s2/2007/11/25/1195998897_c30ed49796d4dd1c97e6a5cae5601f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4837">
            <a:off x="6130420" y="372615"/>
            <a:ext cx="2339961" cy="3119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://www.980x.com/attachments/2010/05/54645_201005250952111QkQ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9165">
            <a:off x="797197" y="3551373"/>
            <a:ext cx="2576635" cy="303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.5snow.com/files/0/0aa7ac452f054cd8d34380563c96b58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526">
            <a:off x="5179311" y="3695163"/>
            <a:ext cx="2987572" cy="29875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矩形 7"/>
          <p:cNvSpPr/>
          <p:nvPr/>
        </p:nvSpPr>
        <p:spPr>
          <a:xfrm>
            <a:off x="995024" y="2802915"/>
            <a:ext cx="71673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布丁體" pitchFamily="81" charset="-120"/>
                <a:ea typeface="華康布丁體" pitchFamily="81" charset="-120"/>
              </a:rPr>
              <a:t>我們就不是男生嗎？</a:t>
            </a:r>
            <a:endParaRPr lang="zh-TW" alt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布丁體" pitchFamily="81" charset="-120"/>
              <a:ea typeface="華康布丁體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970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1856</Words>
  <Application>Microsoft Office PowerPoint</Application>
  <PresentationFormat>如螢幕大小 (4:3)</PresentationFormat>
  <Paragraphs>261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4" baseType="lpstr">
      <vt:lpstr>Arial</vt:lpstr>
      <vt:lpstr>新細明體</vt:lpstr>
      <vt:lpstr>華康古印體</vt:lpstr>
      <vt:lpstr>華康棒棒體W5</vt:lpstr>
      <vt:lpstr>Calibri</vt:lpstr>
      <vt:lpstr>華康少女文字W7</vt:lpstr>
      <vt:lpstr>宋体</vt:lpstr>
      <vt:lpstr>華康圓緣體W4</vt:lpstr>
      <vt:lpstr>華康POP1體W5</vt:lpstr>
      <vt:lpstr>華康方圓體W7</vt:lpstr>
      <vt:lpstr>華康墨字體</vt:lpstr>
      <vt:lpstr>華康布丁體</vt:lpstr>
      <vt:lpstr>華康海報體W9</vt:lpstr>
      <vt:lpstr>華康行楷體W5</vt:lpstr>
      <vt:lpstr>Office 佈景主題</vt:lpstr>
      <vt:lpstr>~性別平等教育~</vt:lpstr>
      <vt:lpstr>其實，老師剛剛已經動了許多手腳……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同志族群LGBT</vt:lpstr>
      <vt:lpstr>聽聽小故事~</vt:lpstr>
      <vt:lpstr>聽聽小故事~</vt:lpstr>
      <vt:lpstr>聽聽小故事~</vt:lpstr>
      <vt:lpstr>聽聽小故事~</vt:lpstr>
      <vt:lpstr>聽聽小故事~</vt:lpstr>
      <vt:lpstr>聽聽小故事~</vt:lpstr>
      <vt:lpstr>男 身 女 生  The Unfitted High Heels</vt:lpstr>
      <vt:lpstr>你認同嗎?</vt:lpstr>
      <vt:lpstr>PowerPoint 簡報</vt:lpstr>
      <vt:lpstr>恐同症</vt:lpstr>
      <vt:lpstr>PowerPoint 簡報</vt:lpstr>
      <vt:lpstr>PowerPoint 簡報</vt:lpstr>
      <vt:lpstr>而且，同志也可以很厲害唷~</vt:lpstr>
      <vt:lpstr>PowerPoint 簡報</vt:lpstr>
      <vt:lpstr>PowerPoint 簡報</vt:lpstr>
    </vt:vector>
  </TitlesOfParts>
  <Company>S807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性別刻板印象</dc:title>
  <dc:creator>S807</dc:creator>
  <cp:lastModifiedBy>S807</cp:lastModifiedBy>
  <cp:revision>63</cp:revision>
  <dcterms:created xsi:type="dcterms:W3CDTF">2013-10-12T11:37:26Z</dcterms:created>
  <dcterms:modified xsi:type="dcterms:W3CDTF">2013-10-13T13:33:33Z</dcterms:modified>
</cp:coreProperties>
</file>