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513" r:id="rId3"/>
    <p:sldId id="491" r:id="rId4"/>
    <p:sldId id="492" r:id="rId5"/>
    <p:sldId id="514" r:id="rId6"/>
    <p:sldId id="515" r:id="rId7"/>
    <p:sldId id="516" r:id="rId8"/>
    <p:sldId id="498" r:id="rId9"/>
    <p:sldId id="499" r:id="rId10"/>
    <p:sldId id="500" r:id="rId11"/>
    <p:sldId id="501" r:id="rId12"/>
    <p:sldId id="502" r:id="rId13"/>
    <p:sldId id="503" r:id="rId14"/>
    <p:sldId id="517" r:id="rId15"/>
    <p:sldId id="509" r:id="rId16"/>
    <p:sldId id="510" r:id="rId17"/>
    <p:sldId id="504" r:id="rId18"/>
    <p:sldId id="355" r:id="rId19"/>
    <p:sldId id="362" r:id="rId20"/>
    <p:sldId id="505" r:id="rId21"/>
    <p:sldId id="447" r:id="rId22"/>
    <p:sldId id="506" r:id="rId23"/>
    <p:sldId id="507" r:id="rId24"/>
    <p:sldId id="511" r:id="rId25"/>
    <p:sldId id="518" r:id="rId26"/>
    <p:sldId id="339" r:id="rId27"/>
    <p:sldId id="512" r:id="rId28"/>
  </p:sldIdLst>
  <p:sldSz cx="9144000" cy="6858000" type="screen4x3"/>
  <p:notesSz cx="6662738" cy="9926638"/>
  <p:defaultTextStyle>
    <a:defPPr>
      <a:defRPr lang="zh-TW"/>
    </a:defPPr>
    <a:lvl1pPr algn="l" rtl="0" fontAlgn="base">
      <a:spcBef>
        <a:spcPct val="0"/>
      </a:spcBef>
      <a:spcAft>
        <a:spcPct val="0"/>
      </a:spcAft>
      <a:defRPr kumimoji="1" kern="1200">
        <a:solidFill>
          <a:schemeClr val="tx1"/>
        </a:solidFill>
        <a:latin typeface="Arial" pitchFamily="34" charset="0"/>
        <a:ea typeface="华文细黑"/>
        <a:cs typeface="华文细黑"/>
      </a:defRPr>
    </a:lvl1pPr>
    <a:lvl2pPr marL="457200" algn="l" rtl="0" fontAlgn="base">
      <a:spcBef>
        <a:spcPct val="0"/>
      </a:spcBef>
      <a:spcAft>
        <a:spcPct val="0"/>
      </a:spcAft>
      <a:defRPr kumimoji="1" kern="1200">
        <a:solidFill>
          <a:schemeClr val="tx1"/>
        </a:solidFill>
        <a:latin typeface="Arial" pitchFamily="34" charset="0"/>
        <a:ea typeface="华文细黑"/>
        <a:cs typeface="华文细黑"/>
      </a:defRPr>
    </a:lvl2pPr>
    <a:lvl3pPr marL="914400" algn="l" rtl="0" fontAlgn="base">
      <a:spcBef>
        <a:spcPct val="0"/>
      </a:spcBef>
      <a:spcAft>
        <a:spcPct val="0"/>
      </a:spcAft>
      <a:defRPr kumimoji="1" kern="1200">
        <a:solidFill>
          <a:schemeClr val="tx1"/>
        </a:solidFill>
        <a:latin typeface="Arial" pitchFamily="34" charset="0"/>
        <a:ea typeface="华文细黑"/>
        <a:cs typeface="华文细黑"/>
      </a:defRPr>
    </a:lvl3pPr>
    <a:lvl4pPr marL="1371600" algn="l" rtl="0" fontAlgn="base">
      <a:spcBef>
        <a:spcPct val="0"/>
      </a:spcBef>
      <a:spcAft>
        <a:spcPct val="0"/>
      </a:spcAft>
      <a:defRPr kumimoji="1" kern="1200">
        <a:solidFill>
          <a:schemeClr val="tx1"/>
        </a:solidFill>
        <a:latin typeface="Arial" pitchFamily="34" charset="0"/>
        <a:ea typeface="华文细黑"/>
        <a:cs typeface="华文细黑"/>
      </a:defRPr>
    </a:lvl4pPr>
    <a:lvl5pPr marL="1828800" algn="l" rtl="0" fontAlgn="base">
      <a:spcBef>
        <a:spcPct val="0"/>
      </a:spcBef>
      <a:spcAft>
        <a:spcPct val="0"/>
      </a:spcAft>
      <a:defRPr kumimoji="1" kern="1200">
        <a:solidFill>
          <a:schemeClr val="tx1"/>
        </a:solidFill>
        <a:latin typeface="Arial" pitchFamily="34" charset="0"/>
        <a:ea typeface="华文细黑"/>
        <a:cs typeface="华文细黑"/>
      </a:defRPr>
    </a:lvl5pPr>
    <a:lvl6pPr marL="2286000" algn="l" defTabSz="914400" rtl="0" eaLnBrk="1" latinLnBrk="0" hangingPunct="1">
      <a:defRPr kumimoji="1" kern="1200">
        <a:solidFill>
          <a:schemeClr val="tx1"/>
        </a:solidFill>
        <a:latin typeface="Arial" pitchFamily="34" charset="0"/>
        <a:ea typeface="华文细黑"/>
        <a:cs typeface="华文细黑"/>
      </a:defRPr>
    </a:lvl6pPr>
    <a:lvl7pPr marL="2743200" algn="l" defTabSz="914400" rtl="0" eaLnBrk="1" latinLnBrk="0" hangingPunct="1">
      <a:defRPr kumimoji="1" kern="1200">
        <a:solidFill>
          <a:schemeClr val="tx1"/>
        </a:solidFill>
        <a:latin typeface="Arial" pitchFamily="34" charset="0"/>
        <a:ea typeface="华文细黑"/>
        <a:cs typeface="华文细黑"/>
      </a:defRPr>
    </a:lvl7pPr>
    <a:lvl8pPr marL="3200400" algn="l" defTabSz="914400" rtl="0" eaLnBrk="1" latinLnBrk="0" hangingPunct="1">
      <a:defRPr kumimoji="1" kern="1200">
        <a:solidFill>
          <a:schemeClr val="tx1"/>
        </a:solidFill>
        <a:latin typeface="Arial" pitchFamily="34" charset="0"/>
        <a:ea typeface="华文细黑"/>
        <a:cs typeface="华文细黑"/>
      </a:defRPr>
    </a:lvl8pPr>
    <a:lvl9pPr marL="3657600" algn="l" defTabSz="914400" rtl="0" eaLnBrk="1" latinLnBrk="0" hangingPunct="1">
      <a:defRPr kumimoji="1" kern="1200">
        <a:solidFill>
          <a:schemeClr val="tx1"/>
        </a:solidFill>
        <a:latin typeface="Arial" pitchFamily="34" charset="0"/>
        <a:ea typeface="华文细黑"/>
        <a:cs typeface="华文细黑"/>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6600FF"/>
    <a:srgbClr val="006600"/>
    <a:srgbClr val="0000CC"/>
    <a:srgbClr val="009900"/>
    <a:srgbClr val="FF9900"/>
    <a:srgbClr val="FF3300"/>
  </p:clrMru>
</p:presentationPr>
</file>

<file path=ppt/tableStyles.xml><?xml version="1.0" encoding="utf-8"?>
<a:tblStyleLst xmlns:a="http://schemas.openxmlformats.org/drawingml/2006/main" def="{5C22544A-7EE6-4342-B048-85BDC9FD1C3A}">
  <a:tblStyle styleId="{0505E3EF-67EA-436B-97B2-0124C06EBD24}" styleName="中等深淺樣式 4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1176" autoAdjust="0"/>
    <p:restoredTop sz="80399" autoAdjust="0"/>
  </p:normalViewPr>
  <p:slideViewPr>
    <p:cSldViewPr>
      <p:cViewPr varScale="1">
        <p:scale>
          <a:sx n="70" d="100"/>
          <a:sy n="70" d="100"/>
        </p:scale>
        <p:origin x="-1003" y="-72"/>
      </p:cViewPr>
      <p:guideLst>
        <p:guide orient="horz" pos="2160"/>
        <p:guide pos="2880"/>
      </p:guideLst>
    </p:cSldViewPr>
  </p:slideViewPr>
  <p:outlineViewPr>
    <p:cViewPr>
      <p:scale>
        <a:sx n="33" d="100"/>
        <a:sy n="33" d="100"/>
      </p:scale>
      <p:origin x="0" y="13596"/>
    </p:cViewPr>
  </p:outlineViewPr>
  <p:notesTextViewPr>
    <p:cViewPr>
      <p:scale>
        <a:sx n="1" d="1"/>
        <a:sy n="1" d="1"/>
      </p:scale>
      <p:origin x="0" y="0"/>
    </p:cViewPr>
  </p:notesTextViewPr>
  <p:sorterViewPr>
    <p:cViewPr>
      <p:scale>
        <a:sx n="66" d="100"/>
        <a:sy n="66" d="100"/>
      </p:scale>
      <p:origin x="0" y="327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7663" cy="496888"/>
          </a:xfrm>
          <a:prstGeom prst="rect">
            <a:avLst/>
          </a:prstGeom>
        </p:spPr>
        <p:txBody>
          <a:bodyPr vert="horz" lIns="91440" tIns="45720" rIns="91440" bIns="45720" rtlCol="0"/>
          <a:lstStyle>
            <a:lvl1pPr algn="l">
              <a:defRPr sz="1200"/>
            </a:lvl1pPr>
          </a:lstStyle>
          <a:p>
            <a:pPr>
              <a:defRPr/>
            </a:pPr>
            <a:endParaRPr lang="zh-TW" altLang="en-US"/>
          </a:p>
        </p:txBody>
      </p:sp>
      <p:sp>
        <p:nvSpPr>
          <p:cNvPr id="3" name="日期版面配置區 2"/>
          <p:cNvSpPr>
            <a:spLocks noGrp="1"/>
          </p:cNvSpPr>
          <p:nvPr>
            <p:ph type="dt" sz="quarter" idx="1"/>
          </p:nvPr>
        </p:nvSpPr>
        <p:spPr>
          <a:xfrm>
            <a:off x="3773488" y="0"/>
            <a:ext cx="2887662" cy="496888"/>
          </a:xfrm>
          <a:prstGeom prst="rect">
            <a:avLst/>
          </a:prstGeom>
        </p:spPr>
        <p:txBody>
          <a:bodyPr vert="horz" lIns="91440" tIns="45720" rIns="91440" bIns="45720" rtlCol="0"/>
          <a:lstStyle>
            <a:lvl1pPr algn="r">
              <a:defRPr sz="1200"/>
            </a:lvl1pPr>
          </a:lstStyle>
          <a:p>
            <a:pPr>
              <a:defRPr/>
            </a:pPr>
            <a:fld id="{159A89D3-D869-49BC-922B-C5F2C9D52026}" type="datetimeFigureOut">
              <a:rPr lang="zh-TW" altLang="en-US"/>
              <a:pPr>
                <a:defRPr/>
              </a:pPr>
              <a:t>2013/11/13</a:t>
            </a:fld>
            <a:endParaRPr lang="zh-TW" altLang="en-US"/>
          </a:p>
        </p:txBody>
      </p:sp>
      <p:sp>
        <p:nvSpPr>
          <p:cNvPr id="4" name="頁尾版面配置區 3"/>
          <p:cNvSpPr>
            <a:spLocks noGrp="1"/>
          </p:cNvSpPr>
          <p:nvPr>
            <p:ph type="ftr" sz="quarter" idx="2"/>
          </p:nvPr>
        </p:nvSpPr>
        <p:spPr>
          <a:xfrm>
            <a:off x="0" y="9428163"/>
            <a:ext cx="2887663" cy="496887"/>
          </a:xfrm>
          <a:prstGeom prst="rect">
            <a:avLst/>
          </a:prstGeom>
        </p:spPr>
        <p:txBody>
          <a:bodyPr vert="horz" lIns="91440" tIns="45720" rIns="91440" bIns="45720" rtlCol="0" anchor="b"/>
          <a:lstStyle>
            <a:lvl1pPr algn="l">
              <a:defRPr sz="1200"/>
            </a:lvl1pPr>
          </a:lstStyle>
          <a:p>
            <a:pPr>
              <a:defRPr/>
            </a:pPr>
            <a:endParaRPr lang="zh-TW" altLang="en-US"/>
          </a:p>
        </p:txBody>
      </p:sp>
      <p:sp>
        <p:nvSpPr>
          <p:cNvPr id="5" name="投影片編號版面配置區 4"/>
          <p:cNvSpPr>
            <a:spLocks noGrp="1"/>
          </p:cNvSpPr>
          <p:nvPr>
            <p:ph type="sldNum" sz="quarter" idx="3"/>
          </p:nvPr>
        </p:nvSpPr>
        <p:spPr>
          <a:xfrm>
            <a:off x="3773488" y="9428163"/>
            <a:ext cx="2887662" cy="496887"/>
          </a:xfrm>
          <a:prstGeom prst="rect">
            <a:avLst/>
          </a:prstGeom>
        </p:spPr>
        <p:txBody>
          <a:bodyPr vert="horz" lIns="91440" tIns="45720" rIns="91440" bIns="45720" rtlCol="0" anchor="b"/>
          <a:lstStyle>
            <a:lvl1pPr algn="r">
              <a:defRPr sz="1200"/>
            </a:lvl1pPr>
          </a:lstStyle>
          <a:p>
            <a:pPr>
              <a:defRPr/>
            </a:pPr>
            <a:fld id="{3AB56B35-ACA9-445B-80C3-A693B16CB433}"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87663" cy="496888"/>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cs typeface="+mn-cs"/>
              </a:defRPr>
            </a:lvl1pPr>
          </a:lstStyle>
          <a:p>
            <a:pPr>
              <a:defRPr/>
            </a:pPr>
            <a:endParaRPr lang="zh-TW" altLang="en-US"/>
          </a:p>
        </p:txBody>
      </p:sp>
      <p:sp>
        <p:nvSpPr>
          <p:cNvPr id="3" name="日期版面配置區 2"/>
          <p:cNvSpPr>
            <a:spLocks noGrp="1"/>
          </p:cNvSpPr>
          <p:nvPr>
            <p:ph type="dt" idx="1"/>
          </p:nvPr>
        </p:nvSpPr>
        <p:spPr>
          <a:xfrm>
            <a:off x="3773488" y="0"/>
            <a:ext cx="2887662" cy="496888"/>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cs typeface="+mn-cs"/>
              </a:defRPr>
            </a:lvl1pPr>
          </a:lstStyle>
          <a:p>
            <a:pPr>
              <a:defRPr/>
            </a:pPr>
            <a:fld id="{F9C696D8-681C-4A92-BE87-EC8E61806567}" type="datetimeFigureOut">
              <a:rPr lang="zh-TW" altLang="en-US"/>
              <a:pPr>
                <a:defRPr/>
              </a:pPr>
              <a:t>2013/11/13</a:t>
            </a:fld>
            <a:endParaRPr lang="zh-TW" altLang="en-US"/>
          </a:p>
        </p:txBody>
      </p:sp>
      <p:sp>
        <p:nvSpPr>
          <p:cNvPr id="4" name="投影片圖像版面配置區 3"/>
          <p:cNvSpPr>
            <a:spLocks noGrp="1" noRot="1" noChangeAspect="1"/>
          </p:cNvSpPr>
          <p:nvPr>
            <p:ph type="sldImg" idx="2"/>
          </p:nvPr>
        </p:nvSpPr>
        <p:spPr>
          <a:xfrm>
            <a:off x="850900" y="744538"/>
            <a:ext cx="4960938" cy="3722687"/>
          </a:xfrm>
          <a:prstGeom prst="rect">
            <a:avLst/>
          </a:prstGeom>
          <a:noFill/>
          <a:ln w="12700">
            <a:solidFill>
              <a:prstClr val="black"/>
            </a:solidFill>
          </a:ln>
        </p:spPr>
        <p:txBody>
          <a:bodyPr vert="horz" lIns="91440" tIns="45720" rIns="91440" bIns="45720" rtlCol="0" anchor="ctr"/>
          <a:lstStyle/>
          <a:p>
            <a:pPr lvl="0"/>
            <a:endParaRPr lang="zh-TW" altLang="en-US" noProof="0"/>
          </a:p>
        </p:txBody>
      </p:sp>
      <p:sp>
        <p:nvSpPr>
          <p:cNvPr id="5" name="備忘稿版面配置區 4"/>
          <p:cNvSpPr>
            <a:spLocks noGrp="1"/>
          </p:cNvSpPr>
          <p:nvPr>
            <p:ph type="body" sz="quarter" idx="3"/>
          </p:nvPr>
        </p:nvSpPr>
        <p:spPr>
          <a:xfrm>
            <a:off x="666750" y="4714875"/>
            <a:ext cx="5329238" cy="4467225"/>
          </a:xfrm>
          <a:prstGeom prst="rect">
            <a:avLst/>
          </a:prstGeom>
        </p:spPr>
        <p:txBody>
          <a:bodyPr vert="horz" lIns="91440" tIns="45720" rIns="91440" bIns="45720" rtlCol="0"/>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endParaRPr lang="zh-TW" altLang="en-US" noProof="0"/>
          </a:p>
        </p:txBody>
      </p:sp>
      <p:sp>
        <p:nvSpPr>
          <p:cNvPr id="6" name="頁尾版面配置區 5"/>
          <p:cNvSpPr>
            <a:spLocks noGrp="1"/>
          </p:cNvSpPr>
          <p:nvPr>
            <p:ph type="ftr" sz="quarter" idx="4"/>
          </p:nvPr>
        </p:nvSpPr>
        <p:spPr>
          <a:xfrm>
            <a:off x="0" y="9428163"/>
            <a:ext cx="2887663" cy="496887"/>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cs typeface="+mn-cs"/>
              </a:defRPr>
            </a:lvl1pPr>
          </a:lstStyle>
          <a:p>
            <a:pPr>
              <a:defRPr/>
            </a:pPr>
            <a:endParaRPr lang="zh-TW" altLang="en-US"/>
          </a:p>
        </p:txBody>
      </p:sp>
      <p:sp>
        <p:nvSpPr>
          <p:cNvPr id="7" name="投影片編號版面配置區 6"/>
          <p:cNvSpPr>
            <a:spLocks noGrp="1"/>
          </p:cNvSpPr>
          <p:nvPr>
            <p:ph type="sldNum" sz="quarter" idx="5"/>
          </p:nvPr>
        </p:nvSpPr>
        <p:spPr>
          <a:xfrm>
            <a:off x="3773488" y="9428163"/>
            <a:ext cx="2887662" cy="496887"/>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cs typeface="+mn-cs"/>
              </a:defRPr>
            </a:lvl1pPr>
          </a:lstStyle>
          <a:p>
            <a:pPr>
              <a:defRPr/>
            </a:pPr>
            <a:fld id="{CA4D1A3C-12AE-4656-9036-AC1171D082BD}"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zh.wikipedia.org/wiki/1996%E5%B9%B4" TargetMode="External"/><Relationship Id="rId13" Type="http://schemas.openxmlformats.org/officeDocument/2006/relationships/hyperlink" Target="http://zh.wikipedia.org/wiki/%E5%AD%B8%E6%A0%A1" TargetMode="External"/><Relationship Id="rId3" Type="http://schemas.openxmlformats.org/officeDocument/2006/relationships/hyperlink" Target="http://zh.wikipedia.org/wiki/%E8%87%BA%E7%81%A3" TargetMode="External"/><Relationship Id="rId7" Type="http://schemas.openxmlformats.org/officeDocument/2006/relationships/hyperlink" Target="http://zh.wikipedia.org/wiki/%E9%B3%A5%E6%9D%BE%E9%84%89" TargetMode="External"/><Relationship Id="rId12" Type="http://schemas.openxmlformats.org/officeDocument/2006/relationships/hyperlink" Target="http://zh.wikipedia.org/wiki/%E4%B8%AD%E8%8F%AF%E6%B0%91%E5%9C%8B%E6%95%99%E8%82%B2%E9%83%A8"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zh.wikipedia.org/wiki/%E9%AB%98%E9%9B%84%E7%B8%A3" TargetMode="External"/><Relationship Id="rId11" Type="http://schemas.openxmlformats.org/officeDocument/2006/relationships/hyperlink" Target="http://zh.wikipedia.org/wiki/1997%E5%B9%B4" TargetMode="External"/><Relationship Id="rId5" Type="http://schemas.openxmlformats.org/officeDocument/2006/relationships/hyperlink" Target="http://zh.wikipedia.org/wiki/12%E6%9C%883%E6%97%A5" TargetMode="External"/><Relationship Id="rId15" Type="http://schemas.openxmlformats.org/officeDocument/2006/relationships/hyperlink" Target="http://zh.wikipedia.org/wiki/%E6%80%A7%E5%88%A5%E5%B9%B3%E7%AD%89%E6%95%99%E8%82%B2%E6%B3%95" TargetMode="External"/><Relationship Id="rId10" Type="http://schemas.openxmlformats.org/officeDocument/2006/relationships/hyperlink" Target="http://zh.wikipedia.org/w/index.php?title=%E6%80%A7%E4%BE%B5%E5%AE%B3%E7%8A%AF%E7%BD%AA%E9%98%B2%E6%B2%BB%E6%B3%95&amp;action=edit&amp;redlink=1" TargetMode="External"/><Relationship Id="rId4" Type="http://schemas.openxmlformats.org/officeDocument/2006/relationships/hyperlink" Target="http://zh.wikipedia.org/wiki/%E5%A9%A6%E5%A5%B3%E9%81%8B%E5%8B%95" TargetMode="External"/><Relationship Id="rId9" Type="http://schemas.openxmlformats.org/officeDocument/2006/relationships/hyperlink" Target="http://zh.wikipedia.org/wiki/%E7%AB%8B%E6%B3%95%E9%99%A2" TargetMode="External"/><Relationship Id="rId14" Type="http://schemas.openxmlformats.org/officeDocument/2006/relationships/hyperlink" Target="http://zh.wikipedia.org/w/index.php?title=%E6%80%A7%E5%88%A5%E5%B9%B3%E7%AD%89%E6%95%99%E8%82%B2&amp;action=edit&amp;redlink=1"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649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652E1ECE-209F-4C22-9A50-4EC13A1B0F76}" type="slidenum">
              <a:rPr lang="zh-TW" altLang="en-US" smtClean="0"/>
              <a:pPr>
                <a:defRPr/>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6739"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en-US" altLang="zh-TW" dirty="0" smtClean="0"/>
              <a:t>http://www.wretch.cc/blog/miaoliyouth/21752880</a:t>
            </a:r>
          </a:p>
          <a:p>
            <a:r>
              <a:rPr lang="zh-TW" altLang="en-US" dirty="0" smtClean="0"/>
              <a:t>娘是優美的力量</a:t>
            </a:r>
          </a:p>
        </p:txBody>
      </p:sp>
      <p:sp>
        <p:nvSpPr>
          <p:cNvPr id="4" name="投影片編號版面配置區 3"/>
          <p:cNvSpPr>
            <a:spLocks noGrp="1"/>
          </p:cNvSpPr>
          <p:nvPr>
            <p:ph type="sldNum" sz="quarter" idx="5"/>
          </p:nvPr>
        </p:nvSpPr>
        <p:spPr/>
        <p:txBody>
          <a:bodyPr/>
          <a:lstStyle/>
          <a:p>
            <a:pPr>
              <a:defRPr/>
            </a:pPr>
            <a:fld id="{46F64731-42F6-4B83-9101-9D6D2B51E359}" type="slidenum">
              <a:rPr lang="zh-TW" altLang="en-US" smtClean="0"/>
              <a:pPr>
                <a:defRPr/>
              </a:pPr>
              <a:t>19</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sz="1200" b="0" i="0" u="none" strike="noStrike" kern="1200" baseline="0" dirty="0" smtClean="0">
                <a:solidFill>
                  <a:schemeClr val="tx1"/>
                </a:solidFill>
                <a:latin typeface="+mn-lt"/>
                <a:ea typeface="+mn-ea"/>
                <a:cs typeface="+mn-cs"/>
              </a:rPr>
              <a:t>當一位學生表達他想要成為另一種性別，或是希望裝扮成另一種性別時，他想跟妳／你談的議題是屬於性別認同，也許他是一位跨性別者。</a:t>
            </a:r>
            <a:endParaRPr lang="en-US" altLang="zh-TW" sz="1200" b="0" i="0" u="none" strike="noStrike" kern="1200" baseline="0" dirty="0" smtClean="0">
              <a:solidFill>
                <a:schemeClr val="tx1"/>
              </a:solidFill>
              <a:latin typeface="+mn-lt"/>
              <a:ea typeface="+mn-ea"/>
              <a:cs typeface="+mn-cs"/>
            </a:endParaRPr>
          </a:p>
          <a:p>
            <a:r>
              <a:rPr lang="zh-TW" altLang="en-US" sz="1200" b="0" i="0" u="none" strike="noStrike" kern="1200" baseline="0" dirty="0" smtClean="0">
                <a:solidFill>
                  <a:schemeClr val="tx1"/>
                </a:solidFill>
                <a:latin typeface="+mn-lt"/>
                <a:ea typeface="+mn-ea"/>
                <a:cs typeface="+mn-cs"/>
              </a:rPr>
              <a:t>當一位學生告訴你，她／他受到令一位同性所吸引，或她／他同時受同性及異性所吸引時，她／他談的是性傾向的議題。</a:t>
            </a:r>
            <a:endParaRPr lang="zh-TW" altLang="en-US" dirty="0"/>
          </a:p>
        </p:txBody>
      </p:sp>
      <p:sp>
        <p:nvSpPr>
          <p:cNvPr id="4" name="投影片編號版面配置區 3"/>
          <p:cNvSpPr>
            <a:spLocks noGrp="1"/>
          </p:cNvSpPr>
          <p:nvPr>
            <p:ph type="sldNum" sz="quarter" idx="10"/>
          </p:nvPr>
        </p:nvSpPr>
        <p:spPr/>
        <p:txBody>
          <a:bodyPr/>
          <a:lstStyle/>
          <a:p>
            <a:fld id="{595E5663-5B56-4210-91C6-BCA9AAD94CA3}" type="slidenum">
              <a:rPr lang="zh-TW" altLang="en-US" smtClean="0"/>
              <a:pPr/>
              <a:t>20</a:t>
            </a:fld>
            <a:endParaRPr lang="zh-TW" altLang="en-US"/>
          </a:p>
        </p:txBody>
      </p:sp>
    </p:spTree>
    <p:extLst>
      <p:ext uri="{BB962C8B-B14F-4D97-AF65-F5344CB8AC3E}">
        <p14:creationId xmlns="" xmlns:p14="http://schemas.microsoft.com/office/powerpoint/2010/main" val="8225302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CA4D1A3C-12AE-4656-9036-AC1171D082BD}" type="slidenum">
              <a:rPr lang="zh-TW" altLang="en-US" smtClean="0"/>
              <a:pPr>
                <a:defRPr/>
              </a:pPr>
              <a:t>24</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en-US" altLang="zh-TW" dirty="0" err="1" smtClean="0"/>
              <a:t>http://blog.chibc.net/my-view/1306</a:t>
            </a:r>
            <a:endParaRPr lang="zh-TW" altLang="en-US" dirty="0"/>
          </a:p>
        </p:txBody>
      </p:sp>
      <p:sp>
        <p:nvSpPr>
          <p:cNvPr id="4" name="投影片編號版面配置區 3"/>
          <p:cNvSpPr>
            <a:spLocks noGrp="1"/>
          </p:cNvSpPr>
          <p:nvPr>
            <p:ph type="sldNum" sz="quarter" idx="10"/>
          </p:nvPr>
        </p:nvSpPr>
        <p:spPr/>
        <p:txBody>
          <a:bodyPr/>
          <a:lstStyle/>
          <a:p>
            <a:pPr>
              <a:defRPr/>
            </a:pPr>
            <a:fld id="{CA4D1A3C-12AE-4656-9036-AC1171D082BD}" type="slidenum">
              <a:rPr lang="zh-TW" altLang="en-US" smtClean="0"/>
              <a:pPr>
                <a:defRPr/>
              </a:pPr>
              <a:t>25</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9865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86B70F28-A336-4682-B588-2B7ED89DCD71}" type="slidenum">
              <a:rPr lang="zh-TW" altLang="en-US" smtClean="0"/>
              <a:pPr>
                <a:defRPr/>
              </a:pPr>
              <a:t>26</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08547" name="備忘稿版面配置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TW" smtClean="0"/>
              <a:t>1.</a:t>
            </a:r>
            <a:r>
              <a:rPr lang="zh-TW" altLang="en-US" smtClean="0"/>
              <a:t>排隊照片 、禮賓小姐、搬東西</a:t>
            </a:r>
            <a:endParaRPr lang="en-US" altLang="zh-TW" smtClean="0"/>
          </a:p>
          <a:p>
            <a:pPr>
              <a:spcBef>
                <a:spcPct val="0"/>
              </a:spcBef>
            </a:pPr>
            <a:r>
              <a:rPr lang="en-US" altLang="zh-TW" smtClean="0"/>
              <a:t>2.</a:t>
            </a:r>
            <a:r>
              <a:rPr lang="zh-TW" altLang="en-US" smtClean="0"/>
              <a:t>未出生就被關注性別、女生就要有女生樣</a:t>
            </a:r>
            <a:endParaRPr lang="en-US" altLang="zh-TW" smtClean="0"/>
          </a:p>
          <a:p>
            <a:pPr>
              <a:spcBef>
                <a:spcPct val="0"/>
              </a:spcBef>
            </a:pPr>
            <a:endParaRPr lang="zh-TW" altLang="en-US" smtClean="0"/>
          </a:p>
        </p:txBody>
      </p:sp>
      <p:sp>
        <p:nvSpPr>
          <p:cNvPr id="7172" name="投影片編號版面配置區 3"/>
          <p:cNvSpPr>
            <a:spLocks noGrp="1"/>
          </p:cNvSpPr>
          <p:nvPr>
            <p:ph type="sldNum" sz="quarter" idx="5"/>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eorgia" pitchFamily="18" charset="0"/>
                <a:ea typeface="新細明體" pitchFamily="18" charset="-120"/>
              </a:defRPr>
            </a:lvl1pPr>
            <a:lvl2pPr marL="742950" indent="-285750">
              <a:defRPr>
                <a:solidFill>
                  <a:schemeClr val="tx1"/>
                </a:solidFill>
                <a:latin typeface="Georgia" pitchFamily="18" charset="0"/>
                <a:ea typeface="新細明體" pitchFamily="18" charset="-120"/>
              </a:defRPr>
            </a:lvl2pPr>
            <a:lvl3pPr marL="1143000" indent="-228600">
              <a:defRPr>
                <a:solidFill>
                  <a:schemeClr val="tx1"/>
                </a:solidFill>
                <a:latin typeface="Georgia" pitchFamily="18" charset="0"/>
                <a:ea typeface="新細明體" pitchFamily="18" charset="-120"/>
              </a:defRPr>
            </a:lvl3pPr>
            <a:lvl4pPr marL="1600200" indent="-228600">
              <a:defRPr>
                <a:solidFill>
                  <a:schemeClr val="tx1"/>
                </a:solidFill>
                <a:latin typeface="Georgia" pitchFamily="18" charset="0"/>
                <a:ea typeface="新細明體" pitchFamily="18" charset="-120"/>
              </a:defRPr>
            </a:lvl4pPr>
            <a:lvl5pPr marL="2057400" indent="-228600">
              <a:defRPr>
                <a:solidFill>
                  <a:schemeClr val="tx1"/>
                </a:solidFill>
                <a:latin typeface="Georgia" pitchFamily="18" charset="0"/>
                <a:ea typeface="新細明體" pitchFamily="18" charset="-120"/>
              </a:defRPr>
            </a:lvl5pPr>
            <a:lvl6pPr marL="2514600" indent="-228600" fontAlgn="base">
              <a:spcBef>
                <a:spcPct val="0"/>
              </a:spcBef>
              <a:spcAft>
                <a:spcPct val="0"/>
              </a:spcAft>
              <a:defRPr>
                <a:solidFill>
                  <a:schemeClr val="tx1"/>
                </a:solidFill>
                <a:latin typeface="Georgia" pitchFamily="18" charset="0"/>
                <a:ea typeface="新細明體" pitchFamily="18" charset="-120"/>
              </a:defRPr>
            </a:lvl6pPr>
            <a:lvl7pPr marL="2971800" indent="-228600" fontAlgn="base">
              <a:spcBef>
                <a:spcPct val="0"/>
              </a:spcBef>
              <a:spcAft>
                <a:spcPct val="0"/>
              </a:spcAft>
              <a:defRPr>
                <a:solidFill>
                  <a:schemeClr val="tx1"/>
                </a:solidFill>
                <a:latin typeface="Georgia" pitchFamily="18" charset="0"/>
                <a:ea typeface="新細明體" pitchFamily="18" charset="-120"/>
              </a:defRPr>
            </a:lvl7pPr>
            <a:lvl8pPr marL="3429000" indent="-228600" fontAlgn="base">
              <a:spcBef>
                <a:spcPct val="0"/>
              </a:spcBef>
              <a:spcAft>
                <a:spcPct val="0"/>
              </a:spcAft>
              <a:defRPr>
                <a:solidFill>
                  <a:schemeClr val="tx1"/>
                </a:solidFill>
                <a:latin typeface="Georgia" pitchFamily="18" charset="0"/>
                <a:ea typeface="新細明體" pitchFamily="18" charset="-120"/>
              </a:defRPr>
            </a:lvl8pPr>
            <a:lvl9pPr marL="3886200" indent="-228600" fontAlgn="base">
              <a:spcBef>
                <a:spcPct val="0"/>
              </a:spcBef>
              <a:spcAft>
                <a:spcPct val="0"/>
              </a:spcAft>
              <a:defRPr>
                <a:solidFill>
                  <a:schemeClr val="tx1"/>
                </a:solidFill>
                <a:latin typeface="Georgia" pitchFamily="18" charset="0"/>
                <a:ea typeface="新細明體" pitchFamily="18" charset="-120"/>
              </a:defRPr>
            </a:lvl9pPr>
          </a:lstStyle>
          <a:p>
            <a:pPr fontAlgn="base">
              <a:spcBef>
                <a:spcPct val="0"/>
              </a:spcBef>
              <a:spcAft>
                <a:spcPct val="0"/>
              </a:spcAft>
              <a:defRPr/>
            </a:pPr>
            <a:fld id="{11691556-7CA3-4E73-BC35-6908BD2FA551}" type="slidenum">
              <a:rPr lang="zh-TW" altLang="en-US">
                <a:solidFill>
                  <a:srgbClr val="000000"/>
                </a:solidFill>
                <a:latin typeface="Calibri" pitchFamily="34" charset="0"/>
              </a:rPr>
              <a:pPr fontAlgn="base">
                <a:spcBef>
                  <a:spcPct val="0"/>
                </a:spcBef>
                <a:spcAft>
                  <a:spcPct val="0"/>
                </a:spcAft>
                <a:defRPr/>
              </a:pPr>
              <a:t>3</a:t>
            </a:fld>
            <a:endParaRPr lang="zh-TW" altLang="en-US">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1555"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C62309FF-E124-43B0-BC9B-AB0CF4126D93}" type="slidenum">
              <a:rPr lang="zh-TW" altLang="en-US">
                <a:solidFill>
                  <a:prstClr val="black"/>
                </a:solidFill>
              </a:rPr>
              <a:pPr>
                <a:defRPr/>
              </a:pPr>
              <a:t>5</a:t>
            </a:fld>
            <a:endParaRPr lang="zh-TW"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extLst/>
        </p:spPr>
        <p:txBody>
          <a:bodyPr wrap="square" numCol="1" anchor="t" anchorCtr="0" compatLnSpc="1">
            <a:prstTxWarp prst="textNoShape">
              <a:avLst/>
            </a:prstTxWarp>
          </a:bodyPr>
          <a:lstStyle/>
          <a:p>
            <a:pPr marL="365125" indent="-282575">
              <a:spcBef>
                <a:spcPct val="20000"/>
              </a:spcBef>
              <a:buClr>
                <a:schemeClr val="tx2"/>
              </a:buClr>
              <a:buFont typeface="Wingdings" pitchFamily="2" charset="2"/>
              <a:buNone/>
              <a:defRPr/>
            </a:pPr>
            <a:r>
              <a:rPr lang="zh-TW" altLang="en-US" sz="1200" b="1" kern="1200" dirty="0" smtClean="0">
                <a:solidFill>
                  <a:srgbClr val="6600FF"/>
                </a:solidFill>
                <a:latin typeface="+mj-ea"/>
                <a:ea typeface="+mn-ea"/>
                <a:cs typeface="+mn-cs"/>
              </a:rPr>
              <a:t>民國</a:t>
            </a:r>
            <a:r>
              <a:rPr lang="en-US" altLang="zh-TW" sz="1200" b="1" kern="1200" dirty="0" smtClean="0">
                <a:solidFill>
                  <a:srgbClr val="6600FF"/>
                </a:solidFill>
                <a:latin typeface="+mj-ea"/>
                <a:ea typeface="+mn-ea"/>
                <a:cs typeface="+mn-cs"/>
              </a:rPr>
              <a:t>85</a:t>
            </a:r>
            <a:r>
              <a:rPr lang="zh-TW" altLang="en-US" sz="1200" b="1" kern="1200" dirty="0" smtClean="0">
                <a:solidFill>
                  <a:srgbClr val="6600FF"/>
                </a:solidFill>
                <a:latin typeface="+mj-ea"/>
                <a:ea typeface="+mn-ea"/>
                <a:cs typeface="+mn-cs"/>
              </a:rPr>
              <a:t>年</a:t>
            </a:r>
            <a:r>
              <a:rPr lang="en-US" altLang="zh-TW" sz="1200" b="1" kern="1200" dirty="0" smtClean="0">
                <a:solidFill>
                  <a:srgbClr val="6600FF"/>
                </a:solidFill>
                <a:latin typeface="+mj-ea"/>
                <a:ea typeface="+mn-ea"/>
                <a:cs typeface="+mn-cs"/>
              </a:rPr>
              <a:t>11</a:t>
            </a:r>
            <a:r>
              <a:rPr lang="zh-TW" altLang="en-US" sz="1200" b="1" kern="1200" dirty="0" smtClean="0">
                <a:solidFill>
                  <a:srgbClr val="6600FF"/>
                </a:solidFill>
                <a:latin typeface="+mj-ea"/>
                <a:ea typeface="+mn-ea"/>
                <a:cs typeface="+mn-cs"/>
              </a:rPr>
              <a:t>月</a:t>
            </a:r>
            <a:r>
              <a:rPr lang="en-US" altLang="zh-TW" sz="1200" b="1" kern="1200" dirty="0" smtClean="0">
                <a:solidFill>
                  <a:srgbClr val="6600FF"/>
                </a:solidFill>
                <a:latin typeface="+mj-ea"/>
                <a:ea typeface="+mn-ea"/>
                <a:cs typeface="+mn-cs"/>
              </a:rPr>
              <a:t>30</a:t>
            </a:r>
            <a:r>
              <a:rPr lang="zh-TW" altLang="en-US" sz="1200" b="1" kern="1200" dirty="0" smtClean="0">
                <a:solidFill>
                  <a:srgbClr val="6600FF"/>
                </a:solidFill>
                <a:latin typeface="+mj-ea"/>
                <a:ea typeface="+mn-ea"/>
                <a:cs typeface="+mn-cs"/>
              </a:rPr>
              <a:t>日，彭婉如前往高雄市參加民進黨臨時全國黨代表大會，</a:t>
            </a:r>
            <a:r>
              <a:rPr lang="zh-TW" altLang="en-US" dirty="0" smtClean="0">
                <a:latin typeface="+mn-ea"/>
              </a:rPr>
              <a:t>時任民進黨婦女部主任的彭婉如女士，南下高雄為隔天即將進行表決的民進黨「婦女參政四分之一保障條款」徹夜奔走，不料卻在深夜搭計程車前往住宿旅館途中遇害，喪生於一個對女人人身安全毫無保障的社會。為了紀念這位以爭取婦女權益、提倡兩性平等為畢生志業，卻不幸慘烈犧牲的婦運先驅，婦運團體的姊妹、民進黨的同志和她的親朋好友，除了發起「</a:t>
            </a:r>
            <a:r>
              <a:rPr lang="en-US" altLang="zh-TW" dirty="0" smtClean="0">
                <a:latin typeface="+mn-ea"/>
              </a:rPr>
              <a:t>1221</a:t>
            </a:r>
            <a:r>
              <a:rPr lang="zh-TW" altLang="en-US" dirty="0" smtClean="0">
                <a:latin typeface="+mn-ea"/>
              </a:rPr>
              <a:t>女權火照夜路」大遊行、施壓立法院通過「性侵害犯罪防治法」、催生教育部「兩性平等教育委員會」之外，並特別成立「財團法人彭婉如文教基金會」，以延續她的未竟之志和理想。</a:t>
            </a:r>
          </a:p>
          <a:p>
            <a:pPr marL="365125" indent="-282575">
              <a:spcBef>
                <a:spcPct val="20000"/>
              </a:spcBef>
              <a:buClr>
                <a:schemeClr val="tx2"/>
              </a:buClr>
              <a:buFont typeface="Wingdings" pitchFamily="2" charset="2"/>
              <a:buNone/>
              <a:defRPr/>
            </a:pPr>
            <a:r>
              <a:rPr lang="zh-TW" altLang="en-US" dirty="0" smtClean="0">
                <a:latin typeface="+mn-ea"/>
              </a:rPr>
              <a:t>彭婉如是</a:t>
            </a:r>
            <a:r>
              <a:rPr lang="zh-TW" altLang="en-US" dirty="0" smtClean="0">
                <a:latin typeface="+mn-ea"/>
                <a:hlinkClick r:id="rId3" action="ppaction://hlinkfile" tooltip="臺灣"/>
              </a:rPr>
              <a:t>臺灣</a:t>
            </a:r>
            <a:r>
              <a:rPr lang="zh-TW" altLang="en-US" dirty="0" smtClean="0">
                <a:latin typeface="+mn-ea"/>
                <a:hlinkClick r:id="rId4" action="ppaction://hlinkfile" tooltip="婦女運動"/>
              </a:rPr>
              <a:t>婦女運動</a:t>
            </a:r>
            <a:r>
              <a:rPr lang="zh-TW" altLang="en-US" dirty="0" smtClean="0">
                <a:latin typeface="+mn-ea"/>
              </a:rPr>
              <a:t>重要參與者。</a:t>
            </a:r>
            <a:r>
              <a:rPr lang="en-US" altLang="zh-TW" dirty="0" smtClean="0">
                <a:latin typeface="+mn-ea"/>
                <a:hlinkClick r:id="rId5" action="ppaction://hlinkfile" tooltip="12月3日"/>
              </a:rPr>
              <a:t>12</a:t>
            </a:r>
            <a:r>
              <a:rPr lang="zh-TW" altLang="en-US" dirty="0" smtClean="0">
                <a:latin typeface="+mn-ea"/>
                <a:hlinkClick r:id="rId5" action="ppaction://hlinkfile" tooltip="12月3日"/>
              </a:rPr>
              <a:t>月</a:t>
            </a:r>
            <a:r>
              <a:rPr lang="en-US" altLang="zh-TW" dirty="0" smtClean="0">
                <a:latin typeface="+mn-ea"/>
                <a:hlinkClick r:id="rId5" action="ppaction://hlinkfile" tooltip="12月3日"/>
              </a:rPr>
              <a:t>3</a:t>
            </a:r>
            <a:r>
              <a:rPr lang="zh-TW" altLang="en-US" dirty="0" smtClean="0">
                <a:latin typeface="+mn-ea"/>
                <a:hlinkClick r:id="rId5" action="ppaction://hlinkfile" tooltip="12月3日"/>
              </a:rPr>
              <a:t>日</a:t>
            </a:r>
            <a:r>
              <a:rPr lang="zh-TW" altLang="en-US" dirty="0" smtClean="0">
                <a:latin typeface="+mn-ea"/>
              </a:rPr>
              <a:t>，警方才在</a:t>
            </a:r>
            <a:r>
              <a:rPr lang="zh-TW" altLang="en-US" dirty="0" smtClean="0">
                <a:latin typeface="+mn-ea"/>
                <a:hlinkClick r:id="rId6" action="ppaction://hlinkfile" tooltip="高雄縣"/>
              </a:rPr>
              <a:t>高雄縣</a:t>
            </a:r>
            <a:r>
              <a:rPr lang="zh-TW" altLang="en-US" dirty="0" smtClean="0">
                <a:latin typeface="+mn-ea"/>
                <a:hlinkClick r:id="rId7" action="ppaction://hlinkfile" tooltip="鳥松鄉"/>
              </a:rPr>
              <a:t>鳥松鄉</a:t>
            </a:r>
            <a:r>
              <a:rPr lang="zh-TW" altLang="en-US" dirty="0" smtClean="0">
                <a:latin typeface="+mn-ea"/>
              </a:rPr>
              <a:t>發現彭婉如的遺體。案情至今一直沒</a:t>
            </a:r>
            <a:endParaRPr lang="en-US" altLang="zh-TW" dirty="0" smtClean="0">
              <a:latin typeface="+mn-ea"/>
            </a:endParaRPr>
          </a:p>
          <a:p>
            <a:pPr marL="365125" indent="-282575">
              <a:spcBef>
                <a:spcPct val="20000"/>
              </a:spcBef>
              <a:buClr>
                <a:schemeClr val="tx2"/>
              </a:buClr>
              <a:buFont typeface="Wingdings" pitchFamily="2" charset="2"/>
              <a:buNone/>
              <a:defRPr/>
            </a:pPr>
            <a:r>
              <a:rPr lang="zh-TW" altLang="en-US" dirty="0" smtClean="0">
                <a:latin typeface="+mn-ea"/>
              </a:rPr>
              <a:t>有突破，成為懸案。彭婉如命案引發社會的強烈震撼，婦女人身安全也成為社會大眾關注的焦點。</a:t>
            </a:r>
            <a:r>
              <a:rPr lang="en-US" altLang="zh-TW" dirty="0" smtClean="0">
                <a:latin typeface="+mn-ea"/>
                <a:hlinkClick r:id="rId8" action="ppaction://hlinkfile" tooltip="1996年"/>
              </a:rPr>
              <a:t>1996</a:t>
            </a:r>
            <a:r>
              <a:rPr lang="zh-TW" altLang="en-US" dirty="0" smtClean="0">
                <a:latin typeface="+mn-ea"/>
                <a:hlinkClick r:id="rId8" action="ppaction://hlinkfile" tooltip="1996年"/>
              </a:rPr>
              <a:t>年</a:t>
            </a:r>
            <a:r>
              <a:rPr lang="zh-TW" altLang="en-US" dirty="0" smtClean="0">
                <a:latin typeface="+mn-ea"/>
                <a:hlinkClick r:id="rId9" action="ppaction://hlinkfile" tooltip="立法院"/>
              </a:rPr>
              <a:t>立</a:t>
            </a:r>
            <a:endParaRPr lang="en-US" altLang="zh-TW" dirty="0" smtClean="0">
              <a:latin typeface="+mn-ea"/>
              <a:hlinkClick r:id="rId9" action="ppaction://hlinkfile" tooltip="立法院"/>
            </a:endParaRPr>
          </a:p>
          <a:p>
            <a:pPr marL="365125" indent="-282575">
              <a:spcBef>
                <a:spcPct val="20000"/>
              </a:spcBef>
              <a:buClr>
                <a:schemeClr val="tx2"/>
              </a:buClr>
              <a:buFont typeface="Wingdings" pitchFamily="2" charset="2"/>
              <a:buNone/>
              <a:defRPr/>
            </a:pPr>
            <a:r>
              <a:rPr lang="zh-TW" altLang="en-US" dirty="0" smtClean="0">
                <a:latin typeface="+mn-ea"/>
                <a:hlinkClick r:id="rId9" action="ppaction://hlinkfile" tooltip="立法院"/>
              </a:rPr>
              <a:t>法院</a:t>
            </a:r>
            <a:r>
              <a:rPr lang="zh-TW" altLang="en-US" dirty="0" smtClean="0">
                <a:latin typeface="+mn-ea"/>
              </a:rPr>
              <a:t>通過</a:t>
            </a:r>
            <a:r>
              <a:rPr lang="en-US" altLang="zh-TW" dirty="0" smtClean="0">
                <a:latin typeface="+mn-ea"/>
              </a:rPr>
              <a:t>《</a:t>
            </a:r>
            <a:r>
              <a:rPr lang="zh-TW" altLang="en-US" dirty="0" smtClean="0">
                <a:latin typeface="+mn-ea"/>
                <a:hlinkClick r:id="rId10" action="ppaction://hlinkfile" tooltip="性侵害犯罪防治法"/>
              </a:rPr>
              <a:t>性侵害犯罪防治法</a:t>
            </a:r>
            <a:r>
              <a:rPr lang="en-US" altLang="zh-TW" dirty="0" smtClean="0">
                <a:latin typeface="+mn-ea"/>
              </a:rPr>
              <a:t>》</a:t>
            </a:r>
            <a:r>
              <a:rPr lang="zh-TW" altLang="en-US" dirty="0" smtClean="0">
                <a:latin typeface="+mn-ea"/>
              </a:rPr>
              <a:t>，第</a:t>
            </a:r>
            <a:r>
              <a:rPr lang="en-US" altLang="zh-TW" dirty="0" smtClean="0">
                <a:latin typeface="+mn-ea"/>
              </a:rPr>
              <a:t>8</a:t>
            </a:r>
            <a:r>
              <a:rPr lang="zh-TW" altLang="en-US" dirty="0" smtClean="0">
                <a:latin typeface="+mn-ea"/>
              </a:rPr>
              <a:t>條明文規定：各級中小學每學年應至少有四小時以上之性侵害防治教</a:t>
            </a:r>
            <a:endParaRPr lang="en-US" altLang="zh-TW" dirty="0" smtClean="0">
              <a:latin typeface="+mn-ea"/>
            </a:endParaRPr>
          </a:p>
          <a:p>
            <a:pPr marL="365125" indent="-282575">
              <a:spcBef>
                <a:spcPct val="20000"/>
              </a:spcBef>
              <a:buClr>
                <a:schemeClr val="tx2"/>
              </a:buClr>
              <a:buFont typeface="Wingdings" pitchFamily="2" charset="2"/>
              <a:buNone/>
              <a:defRPr/>
            </a:pPr>
            <a:r>
              <a:rPr lang="zh-TW" altLang="en-US" dirty="0" smtClean="0">
                <a:latin typeface="+mn-ea"/>
              </a:rPr>
              <a:t>育課程，包括兩性平等教育。</a:t>
            </a:r>
            <a:r>
              <a:rPr lang="en-US" altLang="zh-TW" dirty="0" smtClean="0">
                <a:latin typeface="+mn-ea"/>
                <a:hlinkClick r:id="rId11" action="ppaction://hlinkfile" tooltip="1997年"/>
              </a:rPr>
              <a:t>1997</a:t>
            </a:r>
            <a:r>
              <a:rPr lang="zh-TW" altLang="en-US" dirty="0" smtClean="0">
                <a:latin typeface="+mn-ea"/>
                <a:hlinkClick r:id="rId11" action="ppaction://hlinkfile" tooltip="1997年"/>
              </a:rPr>
              <a:t>年</a:t>
            </a:r>
            <a:r>
              <a:rPr lang="zh-TW" altLang="en-US" dirty="0" smtClean="0">
                <a:latin typeface="+mn-ea"/>
                <a:hlinkClick r:id="rId12" action="ppaction://hlinkfile" tooltip="中華民國教育部"/>
              </a:rPr>
              <a:t>教育部</a:t>
            </a:r>
            <a:r>
              <a:rPr lang="zh-TW" altLang="en-US" dirty="0" smtClean="0">
                <a:latin typeface="+mn-ea"/>
              </a:rPr>
              <a:t>也成立「兩性平等教育委員會」，並且規定</a:t>
            </a:r>
            <a:r>
              <a:rPr lang="zh-TW" altLang="en-US" dirty="0" smtClean="0">
                <a:latin typeface="+mn-ea"/>
                <a:hlinkClick r:id="rId13" action="ppaction://hlinkfile" tooltip="學校"/>
              </a:rPr>
              <a:t>學校</a:t>
            </a:r>
            <a:r>
              <a:rPr lang="zh-TW" altLang="en-US" dirty="0" smtClean="0">
                <a:latin typeface="+mn-ea"/>
              </a:rPr>
              <a:t>必須有</a:t>
            </a:r>
            <a:r>
              <a:rPr lang="zh-TW" altLang="en-US" dirty="0" smtClean="0">
                <a:latin typeface="+mn-ea"/>
                <a:hlinkClick r:id="rId14" action="ppaction://hlinkfile" tooltip="性別平等教育"/>
              </a:rPr>
              <a:t>兩性平權教育</a:t>
            </a:r>
            <a:r>
              <a:rPr lang="zh-TW" altLang="en-US" dirty="0" smtClean="0">
                <a:latin typeface="+mn-ea"/>
              </a:rPr>
              <a:t>時數，此即</a:t>
            </a:r>
            <a:r>
              <a:rPr lang="en-US" altLang="zh-TW" dirty="0" smtClean="0">
                <a:latin typeface="+mn-ea"/>
              </a:rPr>
              <a:t>《</a:t>
            </a:r>
            <a:r>
              <a:rPr lang="zh-TW" altLang="en-US" dirty="0" smtClean="0">
                <a:latin typeface="+mn-ea"/>
                <a:hlinkClick r:id="rId15" action="ppaction://hlinkfile" tooltip="性別平等教育法"/>
              </a:rPr>
              <a:t>性別平等教育法</a:t>
            </a:r>
            <a:r>
              <a:rPr lang="en-US" altLang="zh-TW" dirty="0" smtClean="0">
                <a:latin typeface="+mn-ea"/>
              </a:rPr>
              <a:t>》</a:t>
            </a:r>
            <a:r>
              <a:rPr lang="zh-TW" altLang="en-US" dirty="0" smtClean="0">
                <a:latin typeface="+mn-ea"/>
              </a:rPr>
              <a:t>之法源。</a:t>
            </a:r>
          </a:p>
        </p:txBody>
      </p:sp>
      <p:sp>
        <p:nvSpPr>
          <p:cNvPr id="4" name="投影片編號版面配置區 3"/>
          <p:cNvSpPr>
            <a:spLocks noGrp="1"/>
          </p:cNvSpPr>
          <p:nvPr>
            <p:ph type="sldNum" sz="quarter" idx="5"/>
          </p:nvPr>
        </p:nvSpPr>
        <p:spPr/>
        <p:txBody>
          <a:bodyPr/>
          <a:lstStyle/>
          <a:p>
            <a:pPr>
              <a:defRPr/>
            </a:pPr>
            <a:fld id="{1DFC1D84-6470-4E3E-9A7E-81057C032071}" type="slidenum">
              <a:rPr lang="zh-TW" altLang="en-US">
                <a:solidFill>
                  <a:prstClr val="black"/>
                </a:solidFill>
              </a:rPr>
              <a:pPr>
                <a:defRPr/>
              </a:pPr>
              <a:t>6</a:t>
            </a:fld>
            <a:endParaRPr lang="zh-TW"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54627"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smtClean="0"/>
              <a:t>權力不會平白無故掉下來，是經由眾人血汗爭取而來。</a:t>
            </a:r>
            <a:endParaRPr lang="en-US" altLang="zh-TW" dirty="0" smtClean="0"/>
          </a:p>
          <a:p>
            <a:r>
              <a:rPr lang="zh-TW" altLang="en-US" dirty="0" smtClean="0"/>
              <a:t>許多國家給予婦女投票權是在第一次世界大戰結束前後，有人認為是為了對女性在戰爭期間的貢獻表示認可以及參戰雙方對戰爭正當性的自我宣傳所造成的影響。</a:t>
            </a:r>
          </a:p>
          <a:p>
            <a:endParaRPr lang="zh-TW" altLang="en-US" dirty="0" smtClean="0"/>
          </a:p>
        </p:txBody>
      </p:sp>
      <p:sp>
        <p:nvSpPr>
          <p:cNvPr id="4" name="投影片編號版面配置區 3"/>
          <p:cNvSpPr>
            <a:spLocks noGrp="1"/>
          </p:cNvSpPr>
          <p:nvPr>
            <p:ph type="sldNum" sz="quarter" idx="5"/>
          </p:nvPr>
        </p:nvSpPr>
        <p:spPr/>
        <p:txBody>
          <a:bodyPr/>
          <a:lstStyle/>
          <a:p>
            <a:pPr>
              <a:defRPr/>
            </a:pPr>
            <a:fld id="{B6DB4504-E53F-4B23-97CD-56ACFD3F834E}" type="slidenum">
              <a:rPr lang="zh-TW" altLang="en-US">
                <a:solidFill>
                  <a:prstClr val="black"/>
                </a:solidFill>
              </a:rPr>
              <a:pPr>
                <a:defRPr/>
              </a:pPr>
              <a:t>7</a:t>
            </a:fld>
            <a:endParaRPr lang="zh-TW"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EFB6E-13C6-4B97-A2CD-AAA15644D645}" type="slidenum">
              <a:rPr lang="en-US" altLang="zh-TW"/>
              <a:pPr/>
              <a:t>9</a:t>
            </a:fld>
            <a:endParaRPr lang="en-US" altLang="zh-TW"/>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endParaRPr lang="zh-TW" altLang="zh-TW"/>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1203" name="備忘稿版面配置區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smtClean="0"/>
          </a:p>
        </p:txBody>
      </p:sp>
      <p:sp>
        <p:nvSpPr>
          <p:cNvPr id="51204" name="投影片編號版面配置區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Schoolbook" pitchFamily="18" charset="0"/>
                <a:ea typeface="新細明體" pitchFamily="18" charset="-120"/>
              </a:defRPr>
            </a:lvl1pPr>
            <a:lvl2pPr marL="742950" indent="-285750">
              <a:defRPr>
                <a:solidFill>
                  <a:schemeClr val="tx1"/>
                </a:solidFill>
                <a:latin typeface="Century Schoolbook" pitchFamily="18" charset="0"/>
                <a:ea typeface="新細明體" pitchFamily="18" charset="-120"/>
              </a:defRPr>
            </a:lvl2pPr>
            <a:lvl3pPr marL="1143000" indent="-228600">
              <a:defRPr>
                <a:solidFill>
                  <a:schemeClr val="tx1"/>
                </a:solidFill>
                <a:latin typeface="Century Schoolbook" pitchFamily="18" charset="0"/>
                <a:ea typeface="新細明體" pitchFamily="18" charset="-120"/>
              </a:defRPr>
            </a:lvl3pPr>
            <a:lvl4pPr marL="1600200" indent="-228600">
              <a:defRPr>
                <a:solidFill>
                  <a:schemeClr val="tx1"/>
                </a:solidFill>
                <a:latin typeface="Century Schoolbook" pitchFamily="18" charset="0"/>
                <a:ea typeface="新細明體" pitchFamily="18" charset="-120"/>
              </a:defRPr>
            </a:lvl4pPr>
            <a:lvl5pPr marL="2057400" indent="-228600">
              <a:defRPr>
                <a:solidFill>
                  <a:schemeClr val="tx1"/>
                </a:solidFill>
                <a:latin typeface="Century Schoolbook" pitchFamily="18" charset="0"/>
                <a:ea typeface="新細明體" pitchFamily="18" charset="-120"/>
              </a:defRPr>
            </a:lvl5pPr>
            <a:lvl6pPr marL="2514600" indent="-228600" fontAlgn="base">
              <a:spcBef>
                <a:spcPct val="0"/>
              </a:spcBef>
              <a:spcAft>
                <a:spcPct val="0"/>
              </a:spcAft>
              <a:defRPr>
                <a:solidFill>
                  <a:schemeClr val="tx1"/>
                </a:solidFill>
                <a:latin typeface="Century Schoolbook" pitchFamily="18" charset="0"/>
                <a:ea typeface="新細明體" pitchFamily="18" charset="-120"/>
              </a:defRPr>
            </a:lvl6pPr>
            <a:lvl7pPr marL="2971800" indent="-228600" fontAlgn="base">
              <a:spcBef>
                <a:spcPct val="0"/>
              </a:spcBef>
              <a:spcAft>
                <a:spcPct val="0"/>
              </a:spcAft>
              <a:defRPr>
                <a:solidFill>
                  <a:schemeClr val="tx1"/>
                </a:solidFill>
                <a:latin typeface="Century Schoolbook" pitchFamily="18" charset="0"/>
                <a:ea typeface="新細明體" pitchFamily="18" charset="-120"/>
              </a:defRPr>
            </a:lvl7pPr>
            <a:lvl8pPr marL="3429000" indent="-228600" fontAlgn="base">
              <a:spcBef>
                <a:spcPct val="0"/>
              </a:spcBef>
              <a:spcAft>
                <a:spcPct val="0"/>
              </a:spcAft>
              <a:defRPr>
                <a:solidFill>
                  <a:schemeClr val="tx1"/>
                </a:solidFill>
                <a:latin typeface="Century Schoolbook" pitchFamily="18" charset="0"/>
                <a:ea typeface="新細明體" pitchFamily="18" charset="-120"/>
              </a:defRPr>
            </a:lvl8pPr>
            <a:lvl9pPr marL="3886200" indent="-228600" fontAlgn="base">
              <a:spcBef>
                <a:spcPct val="0"/>
              </a:spcBef>
              <a:spcAft>
                <a:spcPct val="0"/>
              </a:spcAft>
              <a:defRPr>
                <a:solidFill>
                  <a:schemeClr val="tx1"/>
                </a:solidFill>
                <a:latin typeface="Century Schoolbook" pitchFamily="18" charset="0"/>
                <a:ea typeface="新細明體" pitchFamily="18" charset="-120"/>
              </a:defRPr>
            </a:lvl9pPr>
          </a:lstStyle>
          <a:p>
            <a:pPr fontAlgn="base">
              <a:spcBef>
                <a:spcPct val="0"/>
              </a:spcBef>
              <a:spcAft>
                <a:spcPct val="0"/>
              </a:spcAft>
            </a:pPr>
            <a:fld id="{8FA9BB7E-720E-45FB-9C61-EFAB488F391C}" type="slidenum">
              <a:rPr lang="zh-TW" altLang="en-US">
                <a:latin typeface="Calibri" pitchFamily="34" charset="0"/>
              </a:rPr>
              <a:pPr fontAlgn="base">
                <a:spcBef>
                  <a:spcPct val="0"/>
                </a:spcBef>
                <a:spcAft>
                  <a:spcPct val="0"/>
                </a:spcAft>
              </a:pPr>
              <a:t>14</a:t>
            </a:fld>
            <a:endParaRPr lang="zh-TW" altLang="en-US">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51405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latin typeface="Arial" pitchFamily="34" charset="0"/>
            </a:endParaRPr>
          </a:p>
        </p:txBody>
      </p:sp>
      <p:sp>
        <p:nvSpPr>
          <p:cNvPr id="151556" name="投影片編號版面配置區 3"/>
          <p:cNvSpPr txBox="1">
            <a:spLocks noGrp="1"/>
          </p:cNvSpPr>
          <p:nvPr/>
        </p:nvSpPr>
        <p:spPr>
          <a:xfrm>
            <a:off x="3774010" y="9428583"/>
            <a:ext cx="2887186" cy="496332"/>
          </a:xfrm>
          <a:prstGeom prst="rect">
            <a:avLst/>
          </a:prstGeom>
          <a:noFill/>
        </p:spPr>
        <p:txBody>
          <a:bodyPr anchor="b"/>
          <a:lstStyle/>
          <a:p>
            <a:pPr algn="r" fontAlgn="auto">
              <a:spcBef>
                <a:spcPts val="0"/>
              </a:spcBef>
              <a:spcAft>
                <a:spcPts val="0"/>
              </a:spcAft>
              <a:defRPr/>
            </a:pPr>
            <a:fld id="{EDBFE499-B272-45E0-BE92-CF3E241A5193}" type="slidenum">
              <a:rPr kumimoji="0" lang="en-US" altLang="zh-TW" sz="1200">
                <a:ea typeface="+mn-ea"/>
                <a:cs typeface="+mn-cs"/>
              </a:rPr>
              <a:pPr algn="r" fontAlgn="auto">
                <a:spcBef>
                  <a:spcPts val="0"/>
                </a:spcBef>
                <a:spcAft>
                  <a:spcPts val="0"/>
                </a:spcAft>
                <a:defRPr/>
              </a:pPr>
              <a:t>15</a:t>
            </a:fld>
            <a:endParaRPr kumimoji="0" lang="en-US" altLang="zh-TW" sz="1200">
              <a:ea typeface="+mn-ea"/>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110595" name="備忘稿版面配置區 2"/>
          <p:cNvSpPr>
            <a:spLocks noGrp="1"/>
          </p:cNvSpPr>
          <p:nvPr>
            <p:ph type="body" idx="1"/>
          </p:nvPr>
        </p:nvSpPr>
        <p:spPr bwMode="auto">
          <a:noFill/>
        </p:spPr>
        <p:txBody>
          <a:bodyPr wrap="square" numCol="1" anchor="t" anchorCtr="0" compatLnSpc="1">
            <a:prstTxWarp prst="textNoShape">
              <a:avLst/>
            </a:prstTxWarp>
          </a:bodyPr>
          <a:lstStyle/>
          <a:p>
            <a:r>
              <a:rPr lang="en-US" altLang="zh-TW" smtClean="0"/>
              <a:t>1.Girl and boy (1</a:t>
            </a:r>
            <a:r>
              <a:rPr lang="zh-TW" altLang="en-US" smtClean="0"/>
              <a:t>分</a:t>
            </a:r>
            <a:r>
              <a:rPr lang="en-US" altLang="zh-TW" smtClean="0"/>
              <a:t>59</a:t>
            </a:r>
            <a:r>
              <a:rPr lang="zh-TW" altLang="en-US" smtClean="0"/>
              <a:t>秒</a:t>
            </a:r>
            <a:r>
              <a:rPr lang="en-US" altLang="zh-TW" smtClean="0"/>
              <a:t>)</a:t>
            </a:r>
            <a:r>
              <a:rPr lang="zh-TW" altLang="en-US" smtClean="0"/>
              <a:t>、女童不愛粉紅玩具 </a:t>
            </a:r>
            <a:r>
              <a:rPr lang="en-US" altLang="zh-TW" smtClean="0"/>
              <a:t>(2</a:t>
            </a:r>
            <a:r>
              <a:rPr lang="zh-TW" altLang="en-US" smtClean="0"/>
              <a:t>分</a:t>
            </a:r>
            <a:r>
              <a:rPr lang="en-US" altLang="zh-TW" smtClean="0"/>
              <a:t>16</a:t>
            </a:r>
            <a:r>
              <a:rPr lang="zh-TW" altLang="en-US" smtClean="0"/>
              <a:t>秒</a:t>
            </a:r>
            <a:r>
              <a:rPr lang="en-US" altLang="zh-TW" smtClean="0"/>
              <a:t>)</a:t>
            </a:r>
          </a:p>
          <a:p>
            <a:r>
              <a:rPr lang="en-US" altLang="zh-TW" smtClean="0"/>
              <a:t>2.Gender quality(1</a:t>
            </a:r>
            <a:r>
              <a:rPr lang="zh-TW" altLang="en-US" smtClean="0"/>
              <a:t>分</a:t>
            </a:r>
            <a:r>
              <a:rPr lang="en-US" altLang="zh-TW" smtClean="0"/>
              <a:t>5</a:t>
            </a:r>
            <a:r>
              <a:rPr lang="zh-TW" altLang="en-US" smtClean="0"/>
              <a:t>秒</a:t>
            </a:r>
            <a:r>
              <a:rPr lang="en-US" altLang="zh-TW" smtClean="0"/>
              <a:t>) </a:t>
            </a:r>
            <a:r>
              <a:rPr lang="zh-TW" altLang="en-US" smtClean="0"/>
              <a:t>、同志公益廣告</a:t>
            </a:r>
            <a:r>
              <a:rPr lang="en-US" altLang="zh-TW" smtClean="0"/>
              <a:t>(2</a:t>
            </a:r>
            <a:r>
              <a:rPr lang="zh-TW" altLang="en-US" smtClean="0"/>
              <a:t>分</a:t>
            </a:r>
            <a:r>
              <a:rPr lang="en-US" altLang="zh-TW" smtClean="0"/>
              <a:t>32</a:t>
            </a:r>
            <a:r>
              <a:rPr lang="zh-TW" altLang="en-US" smtClean="0"/>
              <a:t>秒</a:t>
            </a:r>
            <a:r>
              <a:rPr lang="en-US" altLang="zh-TW" smtClean="0"/>
              <a:t>)</a:t>
            </a:r>
          </a:p>
          <a:p>
            <a:r>
              <a:rPr lang="zh-TW" altLang="en-US" smtClean="0"/>
              <a:t>總計</a:t>
            </a:r>
            <a:r>
              <a:rPr lang="en-US" altLang="zh-TW" smtClean="0"/>
              <a:t>(7</a:t>
            </a:r>
            <a:r>
              <a:rPr lang="zh-TW" altLang="en-US" smtClean="0"/>
              <a:t>分</a:t>
            </a:r>
            <a:r>
              <a:rPr lang="en-US" altLang="zh-TW" smtClean="0"/>
              <a:t>52</a:t>
            </a:r>
            <a:r>
              <a:rPr lang="zh-TW" altLang="en-US" smtClean="0"/>
              <a:t>秒</a:t>
            </a:r>
            <a:r>
              <a:rPr lang="en-US" altLang="zh-TW" smtClean="0"/>
              <a:t>)</a:t>
            </a:r>
            <a:endParaRPr lang="zh-TW" altLang="en-US" smtClean="0"/>
          </a:p>
        </p:txBody>
      </p:sp>
      <p:sp>
        <p:nvSpPr>
          <p:cNvPr id="4" name="投影片編號版面配置區 3"/>
          <p:cNvSpPr>
            <a:spLocks noGrp="1"/>
          </p:cNvSpPr>
          <p:nvPr>
            <p:ph type="sldNum" sz="quarter" idx="5"/>
          </p:nvPr>
        </p:nvSpPr>
        <p:spPr/>
        <p:txBody>
          <a:bodyPr/>
          <a:lstStyle/>
          <a:p>
            <a:pPr>
              <a:defRPr/>
            </a:pPr>
            <a:fld id="{C2A811B0-9E2B-4A32-9C24-8DCAA318E045}" type="slidenum">
              <a:rPr lang="zh-TW" altLang="en-US" smtClean="0"/>
              <a:pPr>
                <a:defRPr/>
              </a:pPr>
              <a:t>18</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4" name="Picture 2" descr="bg1"/>
          <p:cNvPicPr>
            <a:picLocks noChangeAspect="1" noChangeArrowheads="1"/>
          </p:cNvPicPr>
          <p:nvPr/>
        </p:nvPicPr>
        <p:blipFill>
          <a:blip r:embed="rId2" cstate="print"/>
          <a:srcRect/>
          <a:stretch>
            <a:fillRect/>
          </a:stretch>
        </p:blipFill>
        <p:spPr bwMode="auto">
          <a:xfrm>
            <a:off x="0" y="0"/>
            <a:ext cx="9144000" cy="6884988"/>
          </a:xfrm>
          <a:prstGeom prst="rect">
            <a:avLst/>
          </a:prstGeom>
          <a:noFill/>
          <a:ln w="9525">
            <a:noFill/>
            <a:miter lim="800000"/>
            <a:headEnd/>
            <a:tailEnd/>
          </a:ln>
        </p:spPr>
      </p:pic>
      <p:sp>
        <p:nvSpPr>
          <p:cNvPr id="137219" name="Rectangle 27"/>
          <p:cNvSpPr>
            <a:spLocks noGrp="1" noChangeArrowheads="1"/>
          </p:cNvSpPr>
          <p:nvPr>
            <p:ph type="ctrTitle"/>
          </p:nvPr>
        </p:nvSpPr>
        <p:spPr>
          <a:xfrm>
            <a:off x="3267075" y="1989138"/>
            <a:ext cx="5408613" cy="1079500"/>
          </a:xfrm>
        </p:spPr>
        <p:txBody>
          <a:bodyPr/>
          <a:lstStyle>
            <a:lvl1pPr>
              <a:defRPr sz="3200" b="1"/>
            </a:lvl1pPr>
          </a:lstStyle>
          <a:p>
            <a:pPr lvl="0"/>
            <a:r>
              <a:rPr lang="zh-TW" altLang="en-US" noProof="0" smtClean="0"/>
              <a:t>按一下以編輯母片標題樣式</a:t>
            </a:r>
            <a:endParaRPr lang="zh-CN" altLang="en-US" noProof="0" smtClean="0"/>
          </a:p>
        </p:txBody>
      </p:sp>
      <p:sp>
        <p:nvSpPr>
          <p:cNvPr id="137220" name="Rectangle 31"/>
          <p:cNvSpPr>
            <a:spLocks noGrp="1" noChangeArrowheads="1"/>
          </p:cNvSpPr>
          <p:nvPr>
            <p:ph type="subTitle" idx="1"/>
          </p:nvPr>
        </p:nvSpPr>
        <p:spPr>
          <a:xfrm>
            <a:off x="3275013" y="3068638"/>
            <a:ext cx="5400675" cy="600075"/>
          </a:xfrm>
        </p:spPr>
        <p:txBody>
          <a:bodyPr/>
          <a:lstStyle>
            <a:lvl1pPr marL="0" indent="0" algn="r">
              <a:buFont typeface="Wingdings" pitchFamily="2" charset="2"/>
              <a:buNone/>
              <a:defRPr sz="1800" b="1"/>
            </a:lvl1pPr>
          </a:lstStyle>
          <a:p>
            <a:pPr lvl="0"/>
            <a:r>
              <a:rPr lang="zh-TW" altLang="en-US" noProof="0" smtClean="0"/>
              <a:t>按一下以編輯母片副標題樣式</a:t>
            </a:r>
            <a:endParaRPr lang="zh-CN" altLang="en-US" noProof="0" smtClean="0"/>
          </a:p>
        </p:txBody>
      </p:sp>
    </p:spTree>
  </p:cSld>
  <p:clrMapOvr>
    <a:masterClrMapping/>
  </p:clrMapOvr>
  <p:transition>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sldNum" sz="quarter" idx="10"/>
          </p:nvPr>
        </p:nvSpPr>
        <p:spPr>
          <a:ln/>
        </p:spPr>
        <p:txBody>
          <a:bodyPr/>
          <a:lstStyle>
            <a:lvl1pPr>
              <a:defRPr/>
            </a:lvl1pPr>
          </a:lstStyle>
          <a:p>
            <a:pPr>
              <a:defRPr/>
            </a:pPr>
            <a:fld id="{6E330CA8-9E26-4B80-882F-B8F53BF27701}" type="slidenum">
              <a:rPr lang="zh-TW" altLang="en-US"/>
              <a:pPr>
                <a:defRPr/>
              </a:pPr>
              <a:t>‹#›</a:t>
            </a:fld>
            <a:endParaRPr lang="zh-TW" altLang="en-US"/>
          </a:p>
        </p:txBody>
      </p:sp>
    </p:spTree>
  </p:cSld>
  <p:clrMapOvr>
    <a:masterClrMapping/>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4638" y="404813"/>
            <a:ext cx="2051050" cy="5721350"/>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68313" y="404813"/>
            <a:ext cx="6003925" cy="572135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sldNum" sz="quarter" idx="10"/>
          </p:nvPr>
        </p:nvSpPr>
        <p:spPr>
          <a:ln/>
        </p:spPr>
        <p:txBody>
          <a:bodyPr/>
          <a:lstStyle>
            <a:lvl1pPr>
              <a:defRPr/>
            </a:lvl1pPr>
          </a:lstStyle>
          <a:p>
            <a:pPr>
              <a:defRPr/>
            </a:pPr>
            <a:fld id="{9A395B0F-8BAF-49C4-A2F3-DD0633EDBC8E}" type="slidenum">
              <a:rPr lang="zh-TW" altLang="en-US"/>
              <a:pPr>
                <a:defRPr/>
              </a:pPr>
              <a:t>‹#›</a:t>
            </a:fld>
            <a:endParaRPr lang="zh-TW" altLang="en-US"/>
          </a:p>
        </p:txBody>
      </p:sp>
    </p:spTree>
  </p:cSld>
  <p:clrMapOvr>
    <a:masterClrMapping/>
  </p:clrMapOvr>
  <p:transition>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468313" y="404813"/>
            <a:ext cx="8207375" cy="57213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3" name="Rectangle 4"/>
          <p:cNvSpPr>
            <a:spLocks noGrp="1" noChangeArrowheads="1"/>
          </p:cNvSpPr>
          <p:nvPr>
            <p:ph type="sldNum" sz="quarter" idx="10"/>
          </p:nvPr>
        </p:nvSpPr>
        <p:spPr>
          <a:ln/>
        </p:spPr>
        <p:txBody>
          <a:bodyPr/>
          <a:lstStyle>
            <a:lvl1pPr>
              <a:defRPr/>
            </a:lvl1pPr>
          </a:lstStyle>
          <a:p>
            <a:pPr>
              <a:defRPr/>
            </a:pPr>
            <a:fld id="{77D84DC0-868A-4F51-8A51-03CB82F2B59B}" type="slidenum">
              <a:rPr lang="zh-TW" altLang="en-US"/>
              <a:pPr>
                <a:defRPr/>
              </a:pPr>
              <a:t>‹#›</a:t>
            </a:fld>
            <a:endParaRPr lang="zh-TW" altLang="en-US"/>
          </a:p>
        </p:txBody>
      </p:sp>
    </p:spTree>
  </p:cSld>
  <p:clrMapOvr>
    <a:masterClrMapping/>
  </p:clrMapOvr>
  <p:transition>
    <p:plu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2843213" y="404813"/>
            <a:ext cx="5832475" cy="692150"/>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68313" y="1298575"/>
            <a:ext cx="4027487" cy="4827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298575"/>
            <a:ext cx="4027488" cy="2336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787775"/>
            <a:ext cx="4027488" cy="23383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sldNum" sz="quarter" idx="10"/>
          </p:nvPr>
        </p:nvSpPr>
        <p:spPr>
          <a:ln/>
        </p:spPr>
        <p:txBody>
          <a:bodyPr/>
          <a:lstStyle>
            <a:lvl1pPr>
              <a:defRPr/>
            </a:lvl1pPr>
          </a:lstStyle>
          <a:p>
            <a:pPr>
              <a:defRPr/>
            </a:pPr>
            <a:fld id="{F5AD44E5-58DD-46C0-B308-7D6591886A90}" type="slidenum">
              <a:rPr lang="zh-TW" altLang="en-US"/>
              <a:pPr>
                <a:defRPr/>
              </a:pPr>
              <a:t>‹#›</a:t>
            </a:fld>
            <a:endParaRPr lang="zh-TW" altLang="en-US"/>
          </a:p>
        </p:txBody>
      </p:sp>
    </p:spTree>
  </p:cSld>
  <p:clrMapOvr>
    <a:masterClrMapping/>
  </p:clrMapOvr>
  <p:transition>
    <p:plu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Obj">
  <p:cSld name="標題， 2 個小物件與1 個大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122238"/>
            <a:ext cx="7543800" cy="1295400"/>
          </a:xfrm>
        </p:spPr>
        <p:txBody>
          <a:body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719263"/>
            <a:ext cx="4038600" cy="212883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57200" y="4000500"/>
            <a:ext cx="4038600" cy="2130425"/>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half" idx="3"/>
          </p:nvPr>
        </p:nvSpPr>
        <p:spPr>
          <a:xfrm>
            <a:off x="4648200" y="1719263"/>
            <a:ext cx="4038600" cy="4411662"/>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457200" y="6248400"/>
            <a:ext cx="2133600" cy="457200"/>
          </a:xfrm>
          <a:prstGeom prst="rect">
            <a:avLst/>
          </a:prstGeom>
        </p:spPr>
        <p:txBody>
          <a:bodyPr/>
          <a:lstStyle>
            <a:lvl1pPr>
              <a:defRPr/>
            </a:lvl1pPr>
          </a:lstStyle>
          <a:p>
            <a:endParaRPr lang="en-US" altLang="zh-TW"/>
          </a:p>
        </p:txBody>
      </p:sp>
      <p:sp>
        <p:nvSpPr>
          <p:cNvPr id="7" name="頁尾版面配置區 6"/>
          <p:cNvSpPr>
            <a:spLocks noGrp="1"/>
          </p:cNvSpPr>
          <p:nvPr>
            <p:ph type="ftr" sz="quarter" idx="11"/>
          </p:nvPr>
        </p:nvSpPr>
        <p:spPr>
          <a:xfrm>
            <a:off x="3124200" y="6248400"/>
            <a:ext cx="2895600" cy="457200"/>
          </a:xfrm>
          <a:prstGeom prst="rect">
            <a:avLst/>
          </a:prstGeom>
        </p:spPr>
        <p:txBody>
          <a:bodyPr/>
          <a:lstStyle>
            <a:lvl1pPr>
              <a:defRPr/>
            </a:lvl1pPr>
          </a:lstStyle>
          <a:p>
            <a:endParaRPr lang="en-US" altLang="zh-TW"/>
          </a:p>
        </p:txBody>
      </p:sp>
      <p:sp>
        <p:nvSpPr>
          <p:cNvPr id="8" name="投影片編號版面配置區 7"/>
          <p:cNvSpPr>
            <a:spLocks noGrp="1"/>
          </p:cNvSpPr>
          <p:nvPr>
            <p:ph type="sldNum" sz="quarter" idx="12"/>
          </p:nvPr>
        </p:nvSpPr>
        <p:spPr>
          <a:xfrm>
            <a:off x="6732588" y="6140450"/>
            <a:ext cx="2133600" cy="457200"/>
          </a:xfrm>
        </p:spPr>
        <p:txBody>
          <a:bodyPr/>
          <a:lstStyle>
            <a:lvl1pPr>
              <a:defRPr/>
            </a:lvl1pPr>
          </a:lstStyle>
          <a:p>
            <a:fld id="{5B9AB3B5-2D24-49FC-9A81-7E9734FCCF0C}" type="slidenum">
              <a:rPr lang="en-US" altLang="zh-TW"/>
              <a:pPr/>
              <a:t>‹#›</a:t>
            </a:fld>
            <a:endParaRPr lang="en-US" altLang="zh-TW"/>
          </a:p>
        </p:txBody>
      </p:sp>
    </p:spTree>
    <p:extLst>
      <p:ext uri="{BB962C8B-B14F-4D97-AF65-F5344CB8AC3E}">
        <p14:creationId xmlns="" xmlns:p14="http://schemas.microsoft.com/office/powerpoint/2010/main" val="360908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sldNum" sz="quarter" idx="10"/>
          </p:nvPr>
        </p:nvSpPr>
        <p:spPr>
          <a:ln/>
        </p:spPr>
        <p:txBody>
          <a:bodyPr/>
          <a:lstStyle>
            <a:lvl1pPr>
              <a:defRPr/>
            </a:lvl1pPr>
          </a:lstStyle>
          <a:p>
            <a:pPr>
              <a:defRPr/>
            </a:pPr>
            <a:fld id="{CCB44D24-44CD-45BC-893F-E7704AB43A89}" type="slidenum">
              <a:rPr lang="zh-TW" altLang="en-US"/>
              <a:pPr>
                <a:defRPr/>
              </a:pPr>
              <a:t>‹#›</a:t>
            </a:fld>
            <a:endParaRPr lang="zh-TW" altLang="en-US"/>
          </a:p>
        </p:txBody>
      </p:sp>
    </p:spTree>
  </p:cSld>
  <p:clrMapOvr>
    <a:masterClrMapping/>
  </p:clrMapOvr>
  <p:transition>
    <p:plus/>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sldNum" sz="quarter" idx="10"/>
          </p:nvPr>
        </p:nvSpPr>
        <p:spPr>
          <a:ln/>
        </p:spPr>
        <p:txBody>
          <a:bodyPr/>
          <a:lstStyle>
            <a:lvl1pPr>
              <a:defRPr/>
            </a:lvl1pPr>
          </a:lstStyle>
          <a:p>
            <a:pPr>
              <a:defRPr/>
            </a:pPr>
            <a:fld id="{25B32AC6-2995-4138-849A-03F00A4F4810}" type="slidenum">
              <a:rPr lang="zh-TW" altLang="en-US"/>
              <a:pPr>
                <a:defRPr/>
              </a:pPr>
              <a:t>‹#›</a:t>
            </a:fld>
            <a:endParaRPr lang="zh-TW" altLang="en-US"/>
          </a:p>
        </p:txBody>
      </p:sp>
    </p:spTree>
  </p:cSld>
  <p:clrMapOvr>
    <a:masterClrMapping/>
  </p:clrMapOvr>
  <p:transition>
    <p:plus/>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298575"/>
            <a:ext cx="4027487" cy="4827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298575"/>
            <a:ext cx="4027488" cy="4827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sldNum" sz="quarter" idx="10"/>
          </p:nvPr>
        </p:nvSpPr>
        <p:spPr>
          <a:ln/>
        </p:spPr>
        <p:txBody>
          <a:bodyPr/>
          <a:lstStyle>
            <a:lvl1pPr>
              <a:defRPr/>
            </a:lvl1pPr>
          </a:lstStyle>
          <a:p>
            <a:pPr>
              <a:defRPr/>
            </a:pPr>
            <a:fld id="{2C03B732-15AF-4A49-BEE5-A31A6D2B33C1}" type="slidenum">
              <a:rPr lang="zh-TW" altLang="en-US"/>
              <a:pPr>
                <a:defRPr/>
              </a:pPr>
              <a:t>‹#›</a:t>
            </a:fld>
            <a:endParaRPr lang="zh-TW" altLang="en-US"/>
          </a:p>
        </p:txBody>
      </p:sp>
    </p:spTree>
  </p:cSld>
  <p:clrMapOvr>
    <a:masterClrMapping/>
  </p:clrMapOvr>
  <p:transition>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sldNum" sz="quarter" idx="10"/>
          </p:nvPr>
        </p:nvSpPr>
        <p:spPr>
          <a:ln/>
        </p:spPr>
        <p:txBody>
          <a:bodyPr/>
          <a:lstStyle>
            <a:lvl1pPr>
              <a:defRPr/>
            </a:lvl1pPr>
          </a:lstStyle>
          <a:p>
            <a:pPr>
              <a:defRPr/>
            </a:pPr>
            <a:fld id="{2032616E-30AF-450C-931D-60466BD7805F}" type="slidenum">
              <a:rPr lang="zh-TW" altLang="en-US"/>
              <a:pPr>
                <a:defRPr/>
              </a:pPr>
              <a:t>‹#›</a:t>
            </a:fld>
            <a:endParaRPr lang="zh-TW" altLang="en-US"/>
          </a:p>
        </p:txBody>
      </p:sp>
    </p:spTree>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sldNum" sz="quarter" idx="10"/>
          </p:nvPr>
        </p:nvSpPr>
        <p:spPr>
          <a:ln/>
        </p:spPr>
        <p:txBody>
          <a:bodyPr/>
          <a:lstStyle>
            <a:lvl1pPr>
              <a:defRPr/>
            </a:lvl1pPr>
          </a:lstStyle>
          <a:p>
            <a:pPr>
              <a:defRPr/>
            </a:pPr>
            <a:fld id="{9069B6D6-3CE7-4983-96FE-0D6EF7D46076}" type="slidenum">
              <a:rPr lang="zh-TW" altLang="en-US"/>
              <a:pPr>
                <a:defRPr/>
              </a:pPr>
              <a:t>‹#›</a:t>
            </a:fld>
            <a:endParaRPr lang="zh-TW" altLang="en-US"/>
          </a:p>
        </p:txBody>
      </p:sp>
    </p:spTree>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4533F915-BE75-4DA2-BE4B-8665A936C508}" type="slidenum">
              <a:rPr lang="zh-TW" altLang="en-US"/>
              <a:pPr>
                <a:defRPr/>
              </a:pPr>
              <a:t>‹#›</a:t>
            </a:fld>
            <a:endParaRPr lang="zh-TW" altLang="en-US"/>
          </a:p>
        </p:txBody>
      </p:sp>
    </p:spTree>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sldNum" sz="quarter" idx="10"/>
          </p:nvPr>
        </p:nvSpPr>
        <p:spPr>
          <a:ln/>
        </p:spPr>
        <p:txBody>
          <a:bodyPr/>
          <a:lstStyle>
            <a:lvl1pPr>
              <a:defRPr/>
            </a:lvl1pPr>
          </a:lstStyle>
          <a:p>
            <a:pPr>
              <a:defRPr/>
            </a:pPr>
            <a:fld id="{8866FD83-CF30-4E43-9BA5-8DAF05CC9650}" type="slidenum">
              <a:rPr lang="zh-TW" altLang="en-US"/>
              <a:pPr>
                <a:defRPr/>
              </a:pPr>
              <a:t>‹#›</a:t>
            </a:fld>
            <a:endParaRPr lang="zh-TW" altLang="en-US"/>
          </a:p>
        </p:txBody>
      </p:sp>
    </p:spTree>
  </p:cSld>
  <p:clrMapOvr>
    <a:masterClrMapping/>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zh-TW" altLang="en-US" noProof="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sldNum" sz="quarter" idx="10"/>
          </p:nvPr>
        </p:nvSpPr>
        <p:spPr>
          <a:ln/>
        </p:spPr>
        <p:txBody>
          <a:bodyPr/>
          <a:lstStyle>
            <a:lvl1pPr>
              <a:defRPr/>
            </a:lvl1pPr>
          </a:lstStyle>
          <a:p>
            <a:pPr>
              <a:defRPr/>
            </a:pPr>
            <a:fld id="{896DBAAD-09B9-485F-B282-E6B929985C27}" type="slidenum">
              <a:rPr lang="zh-TW" altLang="en-US"/>
              <a:pPr>
                <a:defRPr/>
              </a:pPr>
              <a:t>‹#›</a:t>
            </a:fld>
            <a:endParaRPr lang="zh-TW" altLang="en-US"/>
          </a:p>
        </p:txBody>
      </p:sp>
    </p:spTree>
  </p:cSld>
  <p:clrMapOvr>
    <a:masterClrMapping/>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2" descr="bg2"/>
          <p:cNvPicPr>
            <a:picLocks noChangeAspect="1" noChangeArrowheads="1"/>
          </p:cNvPicPr>
          <p:nvPr/>
        </p:nvPicPr>
        <p:blipFill>
          <a:blip r:embed="rId16" cstate="print"/>
          <a:srcRect/>
          <a:stretch>
            <a:fillRect/>
          </a:stretch>
        </p:blipFill>
        <p:spPr bwMode="auto">
          <a:xfrm>
            <a:off x="-36513" y="0"/>
            <a:ext cx="9180513" cy="6884988"/>
          </a:xfrm>
          <a:prstGeom prst="rect">
            <a:avLst/>
          </a:prstGeom>
          <a:noFill/>
          <a:ln w="9525">
            <a:noFill/>
            <a:miter lim="800000"/>
            <a:headEnd/>
            <a:tailEnd/>
          </a:ln>
        </p:spPr>
      </p:pic>
      <p:sp>
        <p:nvSpPr>
          <p:cNvPr id="1027" name="Rectangle 31"/>
          <p:cNvSpPr>
            <a:spLocks noGrp="1" noChangeArrowheads="1"/>
          </p:cNvSpPr>
          <p:nvPr>
            <p:ph type="body" idx="1"/>
          </p:nvPr>
        </p:nvSpPr>
        <p:spPr bwMode="auto">
          <a:xfrm>
            <a:off x="468313" y="1298575"/>
            <a:ext cx="8207375" cy="4827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p:txBody>
      </p:sp>
      <p:sp>
        <p:nvSpPr>
          <p:cNvPr id="136196" name="Rectangle 4"/>
          <p:cNvSpPr>
            <a:spLocks noGrp="1" noChangeArrowheads="1"/>
          </p:cNvSpPr>
          <p:nvPr>
            <p:ph type="sldNum" sz="quarter" idx="4"/>
          </p:nvPr>
        </p:nvSpPr>
        <p:spPr bwMode="auto">
          <a:xfrm>
            <a:off x="7235825" y="6402388"/>
            <a:ext cx="1439863" cy="1968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kumimoji="0" sz="1000" b="1">
                <a:latin typeface="+mn-lt"/>
                <a:ea typeface="+mn-ea"/>
                <a:cs typeface="+mn-cs"/>
              </a:defRPr>
            </a:lvl1pPr>
          </a:lstStyle>
          <a:p>
            <a:pPr>
              <a:defRPr/>
            </a:pPr>
            <a:fld id="{D64EF9F0-2E05-4936-906A-298A71073265}" type="slidenum">
              <a:rPr lang="zh-TW" altLang="en-US"/>
              <a:pPr>
                <a:defRPr/>
              </a:pPr>
              <a:t>‹#›</a:t>
            </a:fld>
            <a:endParaRPr lang="zh-TW" altLang="en-US"/>
          </a:p>
        </p:txBody>
      </p:sp>
      <p:sp>
        <p:nvSpPr>
          <p:cNvPr id="1029" name="Rectangle 27"/>
          <p:cNvSpPr>
            <a:spLocks noGrp="1" noChangeArrowheads="1"/>
          </p:cNvSpPr>
          <p:nvPr>
            <p:ph type="title"/>
          </p:nvPr>
        </p:nvSpPr>
        <p:spPr bwMode="auto">
          <a:xfrm>
            <a:off x="2843213" y="404813"/>
            <a:ext cx="5832475"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Tree>
  </p:cSld>
  <p:clrMap bg1="lt1" tx1="dk1" bg2="lt2" tx2="dk2" accent1="accent1" accent2="accent2" accent3="accent3" accent4="accent4" accent5="accent5" accent6="accent6" hlink="hlink" folHlink="folHlink"/>
  <p:sldLayoutIdLst>
    <p:sldLayoutId id="2147484987"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 id="2147484985" r:id="rId12"/>
    <p:sldLayoutId id="2147484986" r:id="rId13"/>
    <p:sldLayoutId id="2147484989" r:id="rId14"/>
  </p:sldLayoutIdLst>
  <p:transition>
    <p:plus/>
  </p:transition>
  <p:timing>
    <p:tnLst>
      <p:par>
        <p:cTn id="1" dur="indefinite" restart="never" nodeType="tmRoot"/>
      </p:par>
    </p:tnLst>
  </p:timing>
  <p:txStyles>
    <p:titleStyle>
      <a:lvl1pPr algn="r" rtl="0" eaLnBrk="0" fontAlgn="base" hangingPunct="0">
        <a:spcBef>
          <a:spcPct val="0"/>
        </a:spcBef>
        <a:spcAft>
          <a:spcPct val="0"/>
        </a:spcAft>
        <a:defRPr sz="2400">
          <a:solidFill>
            <a:schemeClr val="tx1"/>
          </a:solidFill>
          <a:latin typeface="+mj-lt"/>
          <a:ea typeface="+mj-ea"/>
          <a:cs typeface="华文细黑"/>
        </a:defRPr>
      </a:lvl1pPr>
      <a:lvl2pPr algn="r" rtl="0" eaLnBrk="0" fontAlgn="base" hangingPunct="0">
        <a:spcBef>
          <a:spcPct val="0"/>
        </a:spcBef>
        <a:spcAft>
          <a:spcPct val="0"/>
        </a:spcAft>
        <a:defRPr sz="2400">
          <a:solidFill>
            <a:schemeClr val="tx1"/>
          </a:solidFill>
          <a:latin typeface="Trebuchet MS" pitchFamily="34" charset="0"/>
          <a:ea typeface="微軟正黑體" pitchFamily="34" charset="-120"/>
          <a:cs typeface="华文细黑"/>
        </a:defRPr>
      </a:lvl2pPr>
      <a:lvl3pPr algn="r" rtl="0" eaLnBrk="0" fontAlgn="base" hangingPunct="0">
        <a:spcBef>
          <a:spcPct val="0"/>
        </a:spcBef>
        <a:spcAft>
          <a:spcPct val="0"/>
        </a:spcAft>
        <a:defRPr sz="2400">
          <a:solidFill>
            <a:schemeClr val="tx1"/>
          </a:solidFill>
          <a:latin typeface="Trebuchet MS" pitchFamily="34" charset="0"/>
          <a:ea typeface="微軟正黑體" pitchFamily="34" charset="-120"/>
          <a:cs typeface="华文细黑"/>
        </a:defRPr>
      </a:lvl3pPr>
      <a:lvl4pPr algn="r" rtl="0" eaLnBrk="0" fontAlgn="base" hangingPunct="0">
        <a:spcBef>
          <a:spcPct val="0"/>
        </a:spcBef>
        <a:spcAft>
          <a:spcPct val="0"/>
        </a:spcAft>
        <a:defRPr sz="2400">
          <a:solidFill>
            <a:schemeClr val="tx1"/>
          </a:solidFill>
          <a:latin typeface="Trebuchet MS" pitchFamily="34" charset="0"/>
          <a:ea typeface="微軟正黑體" pitchFamily="34" charset="-120"/>
          <a:cs typeface="华文细黑"/>
        </a:defRPr>
      </a:lvl4pPr>
      <a:lvl5pPr algn="r" rtl="0" eaLnBrk="0" fontAlgn="base" hangingPunct="0">
        <a:spcBef>
          <a:spcPct val="0"/>
        </a:spcBef>
        <a:spcAft>
          <a:spcPct val="0"/>
        </a:spcAft>
        <a:defRPr sz="2400">
          <a:solidFill>
            <a:schemeClr val="tx1"/>
          </a:solidFill>
          <a:latin typeface="Trebuchet MS" pitchFamily="34" charset="0"/>
          <a:ea typeface="微軟正黑體" pitchFamily="34" charset="-120"/>
          <a:cs typeface="华文细黑"/>
        </a:defRPr>
      </a:lvl5pPr>
      <a:lvl6pPr marL="457200" algn="r" rtl="0" eaLnBrk="1" fontAlgn="base" hangingPunct="1">
        <a:spcBef>
          <a:spcPct val="0"/>
        </a:spcBef>
        <a:spcAft>
          <a:spcPct val="0"/>
        </a:spcAft>
        <a:defRPr sz="2400">
          <a:solidFill>
            <a:schemeClr val="tx1"/>
          </a:solidFill>
          <a:latin typeface="Arial" charset="0"/>
          <a:ea typeface="华文细黑" pitchFamily="2" charset="-122"/>
        </a:defRPr>
      </a:lvl6pPr>
      <a:lvl7pPr marL="914400" algn="r" rtl="0" eaLnBrk="1" fontAlgn="base" hangingPunct="1">
        <a:spcBef>
          <a:spcPct val="0"/>
        </a:spcBef>
        <a:spcAft>
          <a:spcPct val="0"/>
        </a:spcAft>
        <a:defRPr sz="2400">
          <a:solidFill>
            <a:schemeClr val="tx1"/>
          </a:solidFill>
          <a:latin typeface="Arial" charset="0"/>
          <a:ea typeface="华文细黑" pitchFamily="2" charset="-122"/>
        </a:defRPr>
      </a:lvl7pPr>
      <a:lvl8pPr marL="1371600" algn="r" rtl="0" eaLnBrk="1" fontAlgn="base" hangingPunct="1">
        <a:spcBef>
          <a:spcPct val="0"/>
        </a:spcBef>
        <a:spcAft>
          <a:spcPct val="0"/>
        </a:spcAft>
        <a:defRPr sz="2400">
          <a:solidFill>
            <a:schemeClr val="tx1"/>
          </a:solidFill>
          <a:latin typeface="Arial" charset="0"/>
          <a:ea typeface="华文细黑" pitchFamily="2" charset="-122"/>
        </a:defRPr>
      </a:lvl8pPr>
      <a:lvl9pPr marL="1828800" algn="r" rtl="0" eaLnBrk="1" fontAlgn="base" hangingPunct="1">
        <a:spcBef>
          <a:spcPct val="0"/>
        </a:spcBef>
        <a:spcAft>
          <a:spcPct val="0"/>
        </a:spcAft>
        <a:defRPr sz="2400">
          <a:solidFill>
            <a:schemeClr val="tx1"/>
          </a:solidFill>
          <a:latin typeface="Arial" charset="0"/>
          <a:ea typeface="华文细黑" pitchFamily="2" charset="-122"/>
        </a:defRPr>
      </a:lvl9pPr>
    </p:titleStyle>
    <p:bodyStyle>
      <a:lvl1pPr marL="342900" indent="-342900" algn="l" rtl="0" eaLnBrk="0" fontAlgn="base" hangingPunct="0">
        <a:spcBef>
          <a:spcPct val="20000"/>
        </a:spcBef>
        <a:spcAft>
          <a:spcPct val="0"/>
        </a:spcAft>
        <a:buClr>
          <a:schemeClr val="accent1"/>
        </a:buClr>
        <a:buFont typeface="Wingdings" pitchFamily="2" charset="2"/>
        <a:buChar char="n"/>
        <a:defRPr sz="2000">
          <a:solidFill>
            <a:schemeClr val="tx1"/>
          </a:solidFill>
          <a:latin typeface="+mn-lt"/>
          <a:ea typeface="+mn-ea"/>
          <a:cs typeface="华文细黑"/>
        </a:defRPr>
      </a:lvl1pPr>
      <a:lvl2pPr marL="742950" indent="-285750" algn="l" rtl="0" eaLnBrk="0" fontAlgn="base" hangingPunct="0">
        <a:spcBef>
          <a:spcPct val="20000"/>
        </a:spcBef>
        <a:spcAft>
          <a:spcPct val="0"/>
        </a:spcAft>
        <a:buClr>
          <a:schemeClr val="accent1"/>
        </a:buClr>
        <a:buFont typeface="Wingdings" pitchFamily="2" charset="2"/>
        <a:buChar char="n"/>
        <a:defRPr>
          <a:solidFill>
            <a:schemeClr val="tx1"/>
          </a:solidFill>
          <a:latin typeface="+mn-lt"/>
          <a:ea typeface="+mn-ea"/>
          <a:cs typeface="华文细黑"/>
        </a:defRPr>
      </a:lvl2pPr>
      <a:lvl3pPr marL="1143000" indent="-228600" algn="l" rtl="0" eaLnBrk="0" fontAlgn="base" hangingPunct="0">
        <a:spcBef>
          <a:spcPct val="20000"/>
        </a:spcBef>
        <a:spcAft>
          <a:spcPct val="0"/>
        </a:spcAft>
        <a:buClr>
          <a:schemeClr val="accent2"/>
        </a:buClr>
        <a:buFont typeface="Wingdings" pitchFamily="2" charset="2"/>
        <a:buChar char="n"/>
        <a:defRPr sz="1600">
          <a:solidFill>
            <a:schemeClr val="tx1"/>
          </a:solidFill>
          <a:latin typeface="+mn-lt"/>
          <a:ea typeface="+mn-ea"/>
          <a:cs typeface="华文细黑"/>
        </a:defRPr>
      </a:lvl3pPr>
      <a:lvl4pPr marL="1600200" indent="-228600" algn="l" rtl="0" eaLnBrk="0" fontAlgn="base" hangingPunct="0">
        <a:spcBef>
          <a:spcPct val="20000"/>
        </a:spcBef>
        <a:spcAft>
          <a:spcPct val="0"/>
        </a:spcAft>
        <a:buClr>
          <a:schemeClr val="hlink"/>
        </a:buClr>
        <a:buFont typeface="Wingdings" pitchFamily="2" charset="2"/>
        <a:buChar char="n"/>
        <a:defRPr sz="1400">
          <a:solidFill>
            <a:schemeClr val="tx1"/>
          </a:solidFill>
          <a:latin typeface="+mn-lt"/>
          <a:ea typeface="+mn-ea"/>
          <a:cs typeface="华文细黑"/>
        </a:defRPr>
      </a:lvl4pPr>
      <a:lvl5pPr marL="2057400" indent="-228600" algn="l" rtl="0" eaLnBrk="0" fontAlgn="base" hangingPunct="0">
        <a:spcBef>
          <a:spcPct val="20000"/>
        </a:spcBef>
        <a:spcAft>
          <a:spcPct val="0"/>
        </a:spcAft>
        <a:buChar char="»"/>
        <a:defRPr>
          <a:solidFill>
            <a:schemeClr val="tx1"/>
          </a:solidFill>
          <a:latin typeface="+mn-lt"/>
          <a:ea typeface="+mn-ea"/>
          <a:cs typeface="华文细黑"/>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37665;&#37665;2.fl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gsrat.net/news/newsclipDetail.php?ncdata_id=8710" TargetMode="External"/><Relationship Id="rId2" Type="http://schemas.openxmlformats.org/officeDocument/2006/relationships/hyperlink" Target="&#25105;&#24819;&#20320;&#35201;&#36208;&#20102;-&#32000;&#24565;&#40442;&#27743;&#22283;&#20013;&#26954;&#21516;&#23416;%20-%20YouTube.flv" TargetMode="Externa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37665;&#37665;2.flv"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hyperlink" Target="gay.wmv" TargetMode="External"/><Relationship Id="rId4" Type="http://schemas.openxmlformats.org/officeDocument/2006/relationships/slide" Target="slide15.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tw.wrs.yahoo.com/_ylt=A3eg.oZr3t5O6BQA1LSG1gt.;_ylu=X3oDMTB1cThhMmpqBHBvcwMxBHNlYwNpbWFnZQRjb2xvA3R3MQR2dGlkAw--/SIG=18dltr023/EXP=1323257579/**http:/tw.news.yahoo.com/photos/%E8%B2%A7%E6%88%B6%E8%AE%8A%E7%B8%BD%E7%90%86-%E5%87%BA%E6%AB%83%E5%90%8C%E5%BF%97%E6%8E%8C%E6%AF%94%E5%88%A9%E6%99%82-photo-045004043.html" TargetMode="External"/><Relationship Id="rId7" Type="http://schemas.openxmlformats.org/officeDocument/2006/relationships/image" Target="../media/image19.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slide" Target="slide14.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slide" Target="slide20.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38283;&#38500;&#22899;&#35037;&#30007;%20&#39340;&#20565;&#36949;&#24615;&#21029;&#27861;&#36973;&#32624;&#65293;&#27665;&#35222;&#26032;&#32862;%20-%20YouTube.flv" TargetMode="External"/><Relationship Id="rId5" Type="http://schemas.openxmlformats.org/officeDocument/2006/relationships/slide" Target="slide19.xml"/><Relationship Id="rId4" Type="http://schemas.openxmlformats.org/officeDocument/2006/relationships/hyperlink" Target="&#40613;&#30070;&#21214;&#30340;&#21451;&#21892;&#21516;&#24535;&#24291;&#21578;&#65306;&#20570;&#20320;&#33258;&#24049;&#65288;&#20013;&#25991;&#23383;&#24149;&#65289;%20-%20YouTube.flv"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www.wretch.cc/blog/miaoliyouth/21752880" TargetMode="Externa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slide" Target="slide18.xml"/><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24615;&#21029;&#29305;&#36074;.fl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24615;&#20670;&#21521;.flv"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7" Type="http://schemas.openxmlformats.org/officeDocument/2006/relationships/hyperlink" Target="&#35924;&#20809;&#22235;&#23556;&#27468;&#33310;&#22296;.wmv" TargetMode="External"/><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hyperlink" Target="http://e-info.org.tw/node/94858" TargetMode="External"/><Relationship Id="rId5" Type="http://schemas.openxmlformats.org/officeDocument/2006/relationships/hyperlink" Target="&#35696;&#21729;&#35527;&#21516;&#24535;.flv" TargetMode="External"/><Relationship Id="rId4" Type="http://schemas.openxmlformats.org/officeDocument/2006/relationships/hyperlink" Target="&#22810;&#20803;&#23478;&#24237;.flv"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28858;&#24052;&#27604;&#31048;&#31153;.flv" TargetMode="Externa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blog.yam.com/la_ma_news" TargetMode="External"/><Relationship Id="rId7" Type="http://schemas.openxmlformats.org/officeDocument/2006/relationships/hyperlink" Target="http://blog.roodo.com/elor/archives/6095753.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http://tywangster.blogspot.tw/2008/04/blog-post_28.html" TargetMode="External"/><Relationship Id="rId10" Type="http://schemas.openxmlformats.org/officeDocument/2006/relationships/image" Target="../media/image25.jpeg"/><Relationship Id="rId4" Type="http://schemas.openxmlformats.org/officeDocument/2006/relationships/hyperlink" Target="http://teatree2008.pixnet.net/blog" TargetMode="External"/><Relationship Id="rId9" Type="http://schemas.openxmlformats.org/officeDocument/2006/relationships/hyperlink" Target="http://huanglihuei.blogspot.tw/2010/05/venue-decoration-for-wedding-held-in_18.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tapcpr.wordpress.com/%E4%BC%B4%E4%BE%B6%E7%9B%9F%E8%8D%89%E6%A1%88/%E8%8D%89%E6%A1%88%E7%B0%A1%E4%BB%8B/%E5%A4%9A%E5%85%83%E6%88%90%E5%AE%B6%EF%BC%8C%E6%88%91%E6%94%AF%E6%8C%81%EF%BC%81%E4%BD%A0%E5%91%A2%EF%BC%9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hyperlink" Target="2010.09.18%20&#21191;&#25954;&#30340;&#27597;&#35242;%20&#32102;&#21516;&#24535;&#23567;&#23401;&#30340;&#35441;.flv"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101.4.25/&#36523;&#25945;.wmv" TargetMode="External"/><Relationship Id="rId7" Type="http://schemas.openxmlformats.org/officeDocument/2006/relationships/hyperlink" Target="&#21313;&#40670;&#19981;&#19968;&#27171;%20&#33454;&#33673;.mp4"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slide" Target="slide3.xml"/><Relationship Id="rId4" Type="http://schemas.openxmlformats.org/officeDocument/2006/relationships/hyperlink" Target="101.4.25/&#36523;&#25945;.wm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culture.edu.tw/history/smenu_photomenu.php?smenuid=123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標題 1"/>
          <p:cNvSpPr>
            <a:spLocks noGrp="1"/>
          </p:cNvSpPr>
          <p:nvPr>
            <p:ph type="ctrTitle"/>
          </p:nvPr>
        </p:nvSpPr>
        <p:spPr>
          <a:xfrm>
            <a:off x="1331913" y="1935163"/>
            <a:ext cx="7135812" cy="1368425"/>
          </a:xfrm>
        </p:spPr>
        <p:txBody>
          <a:bodyPr/>
          <a:lstStyle/>
          <a:p>
            <a:pPr algn="ctr" eaLnBrk="1" hangingPunct="1">
              <a:defRPr/>
            </a:pPr>
            <a:r>
              <a:rPr kumimoji="1" lang="zh-TW" altLang="en-US" sz="4000" b="0" dirty="0" smtClean="0">
                <a:solidFill>
                  <a:srgbClr val="FF0000"/>
                </a:solidFill>
                <a:effectLst>
                  <a:outerShdw blurRad="38100" dist="38100" dir="2700000" algn="tl">
                    <a:srgbClr val="000000">
                      <a:alpha val="43137"/>
                    </a:srgbClr>
                  </a:outerShdw>
                </a:effectLst>
                <a:latin typeface="+mj-ea"/>
              </a:rPr>
              <a:t>性</a:t>
            </a:r>
            <a:r>
              <a:rPr kumimoji="1" lang="zh-TW" altLang="en-US" sz="4000" b="0" dirty="0" smtClean="0">
                <a:solidFill>
                  <a:srgbClr val="FF9900"/>
                </a:solidFill>
                <a:effectLst>
                  <a:outerShdw blurRad="38100" dist="38100" dir="2700000" algn="tl">
                    <a:srgbClr val="000000">
                      <a:alpha val="43137"/>
                    </a:srgbClr>
                  </a:outerShdw>
                </a:effectLst>
                <a:latin typeface="+mj-ea"/>
              </a:rPr>
              <a:t>別</a:t>
            </a:r>
            <a:r>
              <a:rPr kumimoji="1" lang="zh-TW" altLang="en-US" sz="4000" b="0" dirty="0">
                <a:solidFill>
                  <a:srgbClr val="009900"/>
                </a:solidFill>
                <a:effectLst>
                  <a:outerShdw blurRad="38100" dist="38100" dir="2700000" algn="tl">
                    <a:srgbClr val="000000">
                      <a:alpha val="43137"/>
                    </a:srgbClr>
                  </a:outerShdw>
                </a:effectLst>
                <a:latin typeface="+mj-ea"/>
              </a:rPr>
              <a:t>新</a:t>
            </a:r>
            <a:r>
              <a:rPr kumimoji="1" lang="zh-TW" altLang="en-US" sz="4000" b="0" dirty="0">
                <a:solidFill>
                  <a:srgbClr val="0000CC"/>
                </a:solidFill>
                <a:effectLst>
                  <a:outerShdw blurRad="38100" dist="38100" dir="2700000" algn="tl">
                    <a:srgbClr val="000000">
                      <a:alpha val="43137"/>
                    </a:srgbClr>
                  </a:outerShdw>
                </a:effectLst>
                <a:latin typeface="+mj-ea"/>
              </a:rPr>
              <a:t>視</a:t>
            </a:r>
            <a:r>
              <a:rPr kumimoji="1" lang="zh-TW" altLang="en-US" sz="4000" b="0" dirty="0">
                <a:solidFill>
                  <a:srgbClr val="6600FF"/>
                </a:solidFill>
                <a:effectLst>
                  <a:outerShdw blurRad="38100" dist="38100" dir="2700000" algn="tl">
                    <a:srgbClr val="000000">
                      <a:alpha val="43137"/>
                    </a:srgbClr>
                  </a:outerShdw>
                </a:effectLst>
                <a:latin typeface="+mj-ea"/>
              </a:rPr>
              <a:t>界</a:t>
            </a:r>
            <a:endParaRPr lang="zh-TW" altLang="en-US" sz="4000" b="0" dirty="0" smtClean="0">
              <a:solidFill>
                <a:srgbClr val="6600FF"/>
              </a:solidFill>
              <a:effectLst>
                <a:outerShdw blurRad="38100" dist="38100" dir="2700000" algn="tl">
                  <a:srgbClr val="000000">
                    <a:alpha val="43137"/>
                  </a:srgbClr>
                </a:outerShdw>
              </a:effectLst>
              <a:latin typeface="+mj-ea"/>
            </a:endParaRPr>
          </a:p>
        </p:txBody>
      </p:sp>
      <p:sp>
        <p:nvSpPr>
          <p:cNvPr id="8195" name="Text Box 8"/>
          <p:cNvSpPr>
            <a:spLocks noGrp="1" noChangeArrowheads="1"/>
          </p:cNvSpPr>
          <p:nvPr>
            <p:ph type="subTitle" idx="1"/>
          </p:nvPr>
        </p:nvSpPr>
        <p:spPr>
          <a:xfrm>
            <a:off x="3635896" y="6396335"/>
            <a:ext cx="5221039" cy="461665"/>
          </a:xfrm>
        </p:spPr>
        <p:txBody>
          <a:bodyPr wrap="square">
            <a:spAutoFit/>
          </a:bodyPr>
          <a:lstStyle/>
          <a:p>
            <a:pPr eaLnBrk="1" hangingPunct="1">
              <a:spcAft>
                <a:spcPct val="20000"/>
              </a:spcAft>
              <a:defRPr/>
            </a:pPr>
            <a:r>
              <a:rPr kumimoji="1" lang="zh-TW" altLang="en-US" sz="2400" b="0" dirty="0" smtClean="0">
                <a:solidFill>
                  <a:srgbClr val="0000FF"/>
                </a:solidFill>
                <a:latin typeface="+mj-ea"/>
                <a:ea typeface="+mj-ea"/>
              </a:rPr>
              <a:t>臺南市東區復興國小  蔡坤錚</a:t>
            </a:r>
            <a:endParaRPr kumimoji="1" lang="en-US" altLang="zh-TW" sz="2400" b="0" dirty="0" smtClean="0">
              <a:solidFill>
                <a:srgbClr val="0000FF"/>
              </a:solidFill>
              <a:latin typeface="+mj-ea"/>
              <a:ea typeface="+mj-ea"/>
            </a:endParaRPr>
          </a:p>
        </p:txBody>
      </p:sp>
      <p:pic>
        <p:nvPicPr>
          <p:cNvPr id="4101" name="圖片 5" descr="rainbow-flag.jpg"/>
          <p:cNvPicPr>
            <a:picLocks noChangeAspect="1"/>
          </p:cNvPicPr>
          <p:nvPr/>
        </p:nvPicPr>
        <p:blipFill>
          <a:blip r:embed="rId3" cstate="print"/>
          <a:srcRect/>
          <a:stretch>
            <a:fillRect/>
          </a:stretch>
        </p:blipFill>
        <p:spPr bwMode="auto">
          <a:xfrm>
            <a:off x="4427984" y="0"/>
            <a:ext cx="1728788" cy="1295400"/>
          </a:xfrm>
          <a:prstGeom prst="rect">
            <a:avLst/>
          </a:prstGeom>
          <a:ln>
            <a:noFill/>
          </a:ln>
          <a:effectLst>
            <a:softEdge rad="112500"/>
          </a:effectLst>
        </p:spPr>
      </p:pic>
      <p:pic>
        <p:nvPicPr>
          <p:cNvPr id="4102" name="圖片 6" descr="5130221583_1185b0847f_m.jpg"/>
          <p:cNvPicPr>
            <a:picLocks noChangeAspect="1"/>
          </p:cNvPicPr>
          <p:nvPr/>
        </p:nvPicPr>
        <p:blipFill>
          <a:blip r:embed="rId4" cstate="print"/>
          <a:srcRect/>
          <a:stretch>
            <a:fillRect/>
          </a:stretch>
        </p:blipFill>
        <p:spPr bwMode="auto">
          <a:xfrm>
            <a:off x="7370762" y="0"/>
            <a:ext cx="1773238" cy="1182688"/>
          </a:xfrm>
          <a:prstGeom prst="rect">
            <a:avLst/>
          </a:prstGeom>
          <a:ln>
            <a:noFill/>
          </a:ln>
          <a:effectLst>
            <a:softEdge rad="112500"/>
          </a:effectLst>
        </p:spPr>
      </p:pic>
      <p:pic>
        <p:nvPicPr>
          <p:cNvPr id="4103" name="圖片 7" descr="5131404690_db739f3be2_m.jpg"/>
          <p:cNvPicPr>
            <a:picLocks noChangeAspect="1"/>
          </p:cNvPicPr>
          <p:nvPr/>
        </p:nvPicPr>
        <p:blipFill>
          <a:blip r:embed="rId5" cstate="print"/>
          <a:srcRect/>
          <a:stretch>
            <a:fillRect/>
          </a:stretch>
        </p:blipFill>
        <p:spPr bwMode="auto">
          <a:xfrm>
            <a:off x="5868144" y="548680"/>
            <a:ext cx="2078037" cy="1385887"/>
          </a:xfrm>
          <a:prstGeom prst="rect">
            <a:avLst/>
          </a:prstGeom>
          <a:ln>
            <a:noFill/>
          </a:ln>
          <a:effectLst>
            <a:softEdge rad="112500"/>
          </a:effectLst>
        </p:spPr>
      </p:pic>
      <p:sp>
        <p:nvSpPr>
          <p:cNvPr id="7" name="矩形 6"/>
          <p:cNvSpPr/>
          <p:nvPr/>
        </p:nvSpPr>
        <p:spPr>
          <a:xfrm>
            <a:off x="0" y="0"/>
            <a:ext cx="4572000" cy="1200329"/>
          </a:xfrm>
          <a:prstGeom prst="rect">
            <a:avLst/>
          </a:prstGeom>
        </p:spPr>
        <p:txBody>
          <a:bodyPr>
            <a:spAutoFit/>
          </a:bodyPr>
          <a:lstStyle/>
          <a:p>
            <a:pPr algn="ctr"/>
            <a:r>
              <a:rPr lang="zh-TW" altLang="en-US" sz="2400" dirty="0" smtClean="0">
                <a:latin typeface="+mj-ea"/>
                <a:ea typeface="+mj-ea"/>
              </a:rPr>
              <a:t>台南市國民教育輔導團</a:t>
            </a:r>
            <a:r>
              <a:rPr lang="en-US" altLang="zh-TW" sz="2400" dirty="0" smtClean="0">
                <a:latin typeface="+mj-ea"/>
                <a:ea typeface="+mj-ea"/>
              </a:rPr>
              <a:t/>
            </a:r>
            <a:br>
              <a:rPr lang="en-US" altLang="zh-TW" sz="2400" dirty="0" smtClean="0">
                <a:latin typeface="+mj-ea"/>
                <a:ea typeface="+mj-ea"/>
              </a:rPr>
            </a:br>
            <a:r>
              <a:rPr lang="zh-TW" altLang="en-US" sz="2400" b="1" dirty="0" smtClean="0">
                <a:latin typeface="+mj-ea"/>
                <a:ea typeface="+mj-ea"/>
              </a:rPr>
              <a:t>性別平等教育議題</a:t>
            </a:r>
            <a:r>
              <a:rPr lang="zh-TW" altLang="en-US" sz="2400" dirty="0" smtClean="0">
                <a:solidFill>
                  <a:schemeClr val="tx1">
                    <a:lumMod val="95000"/>
                    <a:lumOff val="5000"/>
                  </a:schemeClr>
                </a:solidFill>
                <a:latin typeface="+mj-ea"/>
                <a:ea typeface="+mj-ea"/>
              </a:rPr>
              <a:t>輔導</a:t>
            </a:r>
            <a:r>
              <a:rPr lang="zh-TW" altLang="en-US" sz="2400" dirty="0" smtClean="0">
                <a:latin typeface="+mj-ea"/>
                <a:ea typeface="+mj-ea"/>
              </a:rPr>
              <a:t>小組</a:t>
            </a:r>
            <a:endParaRPr lang="en-US" altLang="zh-TW" sz="2400" dirty="0" smtClean="0">
              <a:latin typeface="+mj-ea"/>
              <a:ea typeface="+mj-ea"/>
            </a:endParaRPr>
          </a:p>
          <a:p>
            <a:pPr algn="ctr"/>
            <a:r>
              <a:rPr lang="zh-TW" altLang="en-US" sz="2400" dirty="0" smtClean="0">
                <a:latin typeface="+mj-ea"/>
                <a:ea typeface="+mj-ea"/>
              </a:rPr>
              <a:t>到校服務</a:t>
            </a:r>
            <a:endParaRPr lang="zh-TW" altLang="en-US" sz="2400" dirty="0">
              <a:latin typeface="+mj-ea"/>
              <a:ea typeface="+mj-ea"/>
            </a:endParaRPr>
          </a:p>
        </p:txBody>
      </p:sp>
    </p:spTree>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283968" y="1196752"/>
            <a:ext cx="4680519" cy="1151979"/>
          </a:xfrm>
        </p:spPr>
        <p:txBody>
          <a:bodyPr/>
          <a:lstStyle/>
          <a:p>
            <a:pPr algn="l"/>
            <a:r>
              <a:rPr lang="zh-TW" altLang="en-US" sz="3600" b="1" dirty="0" smtClean="0">
                <a:solidFill>
                  <a:schemeClr val="tx1"/>
                </a:solidFill>
                <a:latin typeface="微軟正黑體" pitchFamily="34" charset="-120"/>
                <a:ea typeface="微軟正黑體" pitchFamily="34" charset="-120"/>
              </a:rPr>
              <a:t>性別平等教育實施後</a:t>
            </a:r>
            <a:r>
              <a:rPr lang="en-US" altLang="zh-TW" sz="3600" b="1" dirty="0" smtClean="0">
                <a:solidFill>
                  <a:schemeClr val="tx1"/>
                </a:solidFill>
                <a:latin typeface="微軟正黑體" pitchFamily="34" charset="-120"/>
                <a:ea typeface="微軟正黑體" pitchFamily="34" charset="-120"/>
              </a:rPr>
              <a:t/>
            </a:r>
            <a:br>
              <a:rPr lang="en-US" altLang="zh-TW" sz="3600" b="1" dirty="0" smtClean="0">
                <a:solidFill>
                  <a:schemeClr val="tx1"/>
                </a:solidFill>
                <a:latin typeface="微軟正黑體" pitchFamily="34" charset="-120"/>
                <a:ea typeface="微軟正黑體" pitchFamily="34" charset="-120"/>
              </a:rPr>
            </a:br>
            <a:r>
              <a:rPr lang="en-US" altLang="zh-TW" sz="3600" b="1" dirty="0" smtClean="0">
                <a:solidFill>
                  <a:schemeClr val="tx1"/>
                </a:solidFill>
                <a:latin typeface="微軟正黑體" pitchFamily="34" charset="-120"/>
                <a:ea typeface="微軟正黑體" pitchFamily="34" charset="-120"/>
              </a:rPr>
              <a:t>『</a:t>
            </a:r>
            <a:r>
              <a:rPr lang="zh-TW" altLang="en-US" sz="3600" b="1" dirty="0" smtClean="0">
                <a:solidFill>
                  <a:schemeClr val="tx1"/>
                </a:solidFill>
                <a:latin typeface="微軟正黑體" pitchFamily="34" charset="-120"/>
                <a:ea typeface="微軟正黑體" pitchFamily="34" charset="-120"/>
              </a:rPr>
              <a:t>玫瑰</a:t>
            </a:r>
            <a:r>
              <a:rPr lang="zh-TW" altLang="en-US" sz="3600" b="1" dirty="0">
                <a:solidFill>
                  <a:schemeClr val="tx1"/>
                </a:solidFill>
                <a:latin typeface="微軟正黑體" pitchFamily="34" charset="-120"/>
                <a:ea typeface="微軟正黑體" pitchFamily="34" charset="-120"/>
              </a:rPr>
              <a:t>少年</a:t>
            </a:r>
            <a:r>
              <a:rPr lang="en-US" altLang="zh-TW" sz="3600" b="1" dirty="0" smtClean="0">
                <a:solidFill>
                  <a:schemeClr val="tx1"/>
                </a:solidFill>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的境遇</a:t>
            </a:r>
            <a:r>
              <a:rPr lang="zh-TW" altLang="en-US" sz="3600" b="1" dirty="0" smtClean="0">
                <a:solidFill>
                  <a:schemeClr val="tx1"/>
                </a:solidFill>
                <a:latin typeface="微軟正黑體" pitchFamily="34" charset="-120"/>
                <a:ea typeface="微軟正黑體" pitchFamily="34" charset="-120"/>
              </a:rPr>
              <a:t>有獲得改善嗎</a:t>
            </a:r>
            <a:r>
              <a:rPr lang="en-US" altLang="zh-TW" sz="3600" b="1" dirty="0" smtClean="0">
                <a:solidFill>
                  <a:schemeClr val="tx1"/>
                </a:solidFill>
                <a:latin typeface="微軟正黑體" pitchFamily="34" charset="-120"/>
                <a:ea typeface="微軟正黑體" pitchFamily="34" charset="-120"/>
              </a:rPr>
              <a:t>?</a:t>
            </a:r>
            <a:endParaRPr lang="en-US" altLang="zh-TW" sz="3600" b="1" dirty="0">
              <a:solidFill>
                <a:schemeClr val="tx1"/>
              </a:solidFill>
              <a:latin typeface="微軟正黑體" pitchFamily="34" charset="-120"/>
              <a:ea typeface="微軟正黑體" pitchFamily="34" charset="-120"/>
            </a:endParaRPr>
          </a:p>
        </p:txBody>
      </p:sp>
      <p:pic>
        <p:nvPicPr>
          <p:cNvPr id="53252" name="Picture 4" descr="掃描0001">
            <a:hlinkClick r:id="rId2" action="ppaction://hlinkfile"/>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t="1076"/>
          <a:stretch>
            <a:fillRect/>
          </a:stretch>
        </p:blipFill>
        <p:spPr bwMode="auto">
          <a:xfrm>
            <a:off x="827363" y="739465"/>
            <a:ext cx="3096563" cy="466944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55874663"/>
      </p:ext>
    </p:extLst>
  </p:cSld>
  <p:clrMapOvr>
    <a:masterClrMapping/>
  </p:clrMapOvr>
  <p:transition>
    <p:plus/>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4294967295"/>
          </p:nvPr>
        </p:nvSpPr>
        <p:spPr>
          <a:xfrm>
            <a:off x="468313" y="1916113"/>
            <a:ext cx="8229600" cy="2457450"/>
          </a:xfrm>
        </p:spPr>
        <p:txBody>
          <a:bodyPr/>
          <a:lstStyle/>
          <a:p>
            <a:pPr marL="365125" indent="-255588"/>
            <a:r>
              <a:rPr lang="zh-TW" altLang="en-US" sz="3200" dirty="0" smtClean="0">
                <a:latin typeface="+mj-ea"/>
                <a:ea typeface="+mj-ea"/>
              </a:rPr>
              <a:t>老師看見了也沒說什麼！</a:t>
            </a:r>
            <a:endParaRPr lang="en-US" altLang="zh-TW" sz="3200" dirty="0" smtClean="0">
              <a:latin typeface="+mj-ea"/>
              <a:ea typeface="+mj-ea"/>
            </a:endParaRPr>
          </a:p>
          <a:p>
            <a:pPr marL="365125" indent="-255588"/>
            <a:r>
              <a:rPr lang="zh-TW" altLang="en-US" sz="3200" dirty="0" smtClean="0">
                <a:latin typeface="+mj-ea"/>
                <a:ea typeface="+mj-ea"/>
              </a:rPr>
              <a:t>我試圖找方法抒壓，但無論看小說、動漫、聽音樂、畫畫，都不被認同，最後演變成消極自殘或 睡覺，更加封閉自我，最後甚至放棄一切選擇消失。</a:t>
            </a:r>
            <a:endParaRPr lang="en-US" altLang="zh-TW" sz="3200" dirty="0" smtClean="0">
              <a:latin typeface="+mj-ea"/>
              <a:ea typeface="+mj-ea"/>
            </a:endParaRPr>
          </a:p>
          <a:p>
            <a:pPr marL="365125" indent="-255588"/>
            <a:r>
              <a:rPr lang="zh-TW" altLang="en-US" sz="3200" dirty="0" smtClean="0">
                <a:latin typeface="+mj-ea"/>
                <a:ea typeface="+mj-ea"/>
              </a:rPr>
              <a:t>即使消失會讓大家傷心，卻是短暫的，一定很快就被遺忘，因為這是人性。</a:t>
            </a:r>
            <a:endParaRPr lang="en-US" altLang="zh-TW" sz="3200" dirty="0" smtClean="0">
              <a:latin typeface="+mj-ea"/>
              <a:ea typeface="+mj-ea"/>
            </a:endParaRPr>
          </a:p>
          <a:p>
            <a:pPr marL="365125" indent="-255588" algn="r">
              <a:buFont typeface="Wingdings" pitchFamily="2" charset="2"/>
              <a:buNone/>
            </a:pPr>
            <a:r>
              <a:rPr lang="en-US" altLang="zh-TW" sz="3200" dirty="0" smtClean="0">
                <a:latin typeface="+mj-ea"/>
                <a:ea typeface="+mj-ea"/>
              </a:rPr>
              <a:t>--</a:t>
            </a:r>
            <a:r>
              <a:rPr lang="zh-TW" altLang="en-US" sz="3200" dirty="0" smtClean="0">
                <a:latin typeface="+mj-ea"/>
                <a:ea typeface="+mj-ea"/>
                <a:hlinkClick r:id="rId2" action="ppaction://hlinkfile"/>
              </a:rPr>
              <a:t>楊同學遺書</a:t>
            </a:r>
            <a:endParaRPr lang="en-US" altLang="zh-TW" sz="3200" dirty="0" smtClean="0">
              <a:latin typeface="+mj-ea"/>
              <a:ea typeface="+mj-ea"/>
            </a:endParaRPr>
          </a:p>
        </p:txBody>
      </p:sp>
      <p:sp>
        <p:nvSpPr>
          <p:cNvPr id="3" name="標題 2"/>
          <p:cNvSpPr>
            <a:spLocks noGrp="1"/>
          </p:cNvSpPr>
          <p:nvPr>
            <p:ph type="title" idx="4294967295"/>
          </p:nvPr>
        </p:nvSpPr>
        <p:spPr>
          <a:xfrm>
            <a:off x="457200" y="274638"/>
            <a:ext cx="8229600" cy="1143000"/>
          </a:xfrm>
          <a:noFill/>
          <a:ln/>
        </p:spPr>
        <p:txBody>
          <a:bodyPr rtlCol="0">
            <a:normAutofit/>
            <a:scene3d>
              <a:camera prst="orthographicFront"/>
              <a:lightRig rig="soft" dir="t"/>
            </a:scene3d>
            <a:sp3d prstMaterial="softEdge">
              <a:bevelT w="25400" h="25400"/>
            </a:sp3d>
          </a:bodyPr>
          <a:lstStyle/>
          <a:p>
            <a:pPr algn="l">
              <a:defRPr/>
            </a:pPr>
            <a:r>
              <a:rPr lang="zh-TW" altLang="en-US" sz="4100" b="1" kern="1200" dirty="0" smtClean="0">
                <a:solidFill>
                  <a:srgbClr val="0000FF"/>
                </a:solidFill>
                <a:effectLst>
                  <a:outerShdw blurRad="31750" dist="25400" dir="5400000" algn="tl" rotWithShape="0">
                    <a:srgbClr val="000000">
                      <a:alpha val="25000"/>
                    </a:srgbClr>
                  </a:outerShdw>
                </a:effectLst>
                <a:latin typeface="+mj-ea"/>
                <a:cs typeface="+mj-cs"/>
              </a:rPr>
              <a:t>另一個隕落的玫瑰少年</a:t>
            </a:r>
            <a:endParaRPr lang="zh-TW" altLang="en-US" sz="4100" b="1" kern="1200" dirty="0">
              <a:solidFill>
                <a:srgbClr val="0000FF"/>
              </a:solidFill>
              <a:effectLst>
                <a:outerShdw blurRad="31750" dist="25400" dir="5400000" algn="tl" rotWithShape="0">
                  <a:srgbClr val="000000">
                    <a:alpha val="25000"/>
                  </a:srgbClr>
                </a:outerShdw>
              </a:effectLst>
              <a:latin typeface="+mj-ea"/>
              <a:cs typeface="+mj-cs"/>
            </a:endParaRPr>
          </a:p>
        </p:txBody>
      </p:sp>
      <p:sp>
        <p:nvSpPr>
          <p:cNvPr id="4" name="標題 2"/>
          <p:cNvSpPr txBox="1">
            <a:spLocks/>
          </p:cNvSpPr>
          <p:nvPr/>
        </p:nvSpPr>
        <p:spPr>
          <a:xfrm>
            <a:off x="467792" y="908720"/>
            <a:ext cx="8229600" cy="1143000"/>
          </a:xfrm>
          <a:prstGeom prst="rect">
            <a:avLst/>
          </a:prstGeom>
        </p:spPr>
        <p:txBody>
          <a:bodyPr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ea typeface="微軟正黑體" pitchFamily="34" charset="-120"/>
              </a:defRPr>
            </a:lvl2pPr>
            <a:lvl3pPr algn="l" rtl="0" eaLnBrk="0" fontAlgn="base" hangingPunct="0">
              <a:spcBef>
                <a:spcPct val="0"/>
              </a:spcBef>
              <a:spcAft>
                <a:spcPct val="0"/>
              </a:spcAft>
              <a:defRPr sz="4100" b="1">
                <a:solidFill>
                  <a:schemeClr val="tx2"/>
                </a:solidFill>
                <a:latin typeface="Lucida Sans Unicode" pitchFamily="34" charset="0"/>
                <a:ea typeface="微軟正黑體" pitchFamily="34" charset="-120"/>
              </a:defRPr>
            </a:lvl3pPr>
            <a:lvl4pPr algn="l" rtl="0" eaLnBrk="0" fontAlgn="base" hangingPunct="0">
              <a:spcBef>
                <a:spcPct val="0"/>
              </a:spcBef>
              <a:spcAft>
                <a:spcPct val="0"/>
              </a:spcAft>
              <a:defRPr sz="4100" b="1">
                <a:solidFill>
                  <a:schemeClr val="tx2"/>
                </a:solidFill>
                <a:latin typeface="Lucida Sans Unicode" pitchFamily="34" charset="0"/>
                <a:ea typeface="微軟正黑體" pitchFamily="34" charset="-120"/>
              </a:defRPr>
            </a:lvl4pPr>
            <a:lvl5pPr algn="l" rtl="0" eaLnBrk="0" fontAlgn="base" hangingPunct="0">
              <a:spcBef>
                <a:spcPct val="0"/>
              </a:spcBef>
              <a:spcAft>
                <a:spcPct val="0"/>
              </a:spcAft>
              <a:defRPr sz="4100" b="1">
                <a:solidFill>
                  <a:schemeClr val="tx2"/>
                </a:solidFill>
                <a:latin typeface="Lucida Sans Unicode" pitchFamily="34" charset="0"/>
                <a:ea typeface="微軟正黑體" pitchFamily="34" charset="-120"/>
              </a:defRPr>
            </a:lvl5pPr>
            <a:lvl6pPr marL="457200" algn="l" rtl="0" fontAlgn="base">
              <a:spcBef>
                <a:spcPct val="0"/>
              </a:spcBef>
              <a:spcAft>
                <a:spcPct val="0"/>
              </a:spcAft>
              <a:defRPr sz="4100" b="1">
                <a:solidFill>
                  <a:schemeClr val="tx2"/>
                </a:solidFill>
                <a:latin typeface="Lucida Sans Unicode" pitchFamily="34" charset="0"/>
                <a:ea typeface="微軟正黑體" pitchFamily="34" charset="-120"/>
              </a:defRPr>
            </a:lvl6pPr>
            <a:lvl7pPr marL="914400" algn="l" rtl="0" fontAlgn="base">
              <a:spcBef>
                <a:spcPct val="0"/>
              </a:spcBef>
              <a:spcAft>
                <a:spcPct val="0"/>
              </a:spcAft>
              <a:defRPr sz="4100" b="1">
                <a:solidFill>
                  <a:schemeClr val="tx2"/>
                </a:solidFill>
                <a:latin typeface="Lucida Sans Unicode" pitchFamily="34" charset="0"/>
                <a:ea typeface="微軟正黑體" pitchFamily="34" charset="-120"/>
              </a:defRPr>
            </a:lvl7pPr>
            <a:lvl8pPr marL="1371600" algn="l" rtl="0" fontAlgn="base">
              <a:spcBef>
                <a:spcPct val="0"/>
              </a:spcBef>
              <a:spcAft>
                <a:spcPct val="0"/>
              </a:spcAft>
              <a:defRPr sz="4100" b="1">
                <a:solidFill>
                  <a:schemeClr val="tx2"/>
                </a:solidFill>
                <a:latin typeface="Lucida Sans Unicode" pitchFamily="34" charset="0"/>
                <a:ea typeface="微軟正黑體" pitchFamily="34" charset="-120"/>
              </a:defRPr>
            </a:lvl8pPr>
            <a:lvl9pPr marL="1828800" algn="l" rtl="0" fontAlgn="base">
              <a:spcBef>
                <a:spcPct val="0"/>
              </a:spcBef>
              <a:spcAft>
                <a:spcPct val="0"/>
              </a:spcAft>
              <a:defRPr sz="4100" b="1">
                <a:solidFill>
                  <a:schemeClr val="tx2"/>
                </a:solidFill>
                <a:latin typeface="Lucida Sans Unicode" pitchFamily="34" charset="0"/>
                <a:ea typeface="微軟正黑體" pitchFamily="34" charset="-120"/>
              </a:defRPr>
            </a:lvl9pPr>
            <a:extLst/>
          </a:lstStyle>
          <a:p>
            <a:pPr algn="ctr">
              <a:defRPr/>
            </a:pPr>
            <a:r>
              <a:rPr lang="en-US" altLang="zh-TW" dirty="0" smtClean="0">
                <a:latin typeface="+mj-ea"/>
              </a:rPr>
              <a:t>-</a:t>
            </a:r>
            <a:r>
              <a:rPr lang="zh-TW" altLang="en-US" dirty="0" smtClean="0">
                <a:latin typeface="+mj-ea"/>
                <a:hlinkClick r:id="rId3"/>
              </a:rPr>
              <a:t>鷺江國中楊同學</a:t>
            </a:r>
            <a:endParaRPr lang="zh-TW" altLang="en-US" dirty="0">
              <a:latin typeface="+mj-ea"/>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fade">
                                      <p:cBhvr>
                                        <p:cTn id="21" dur="1000"/>
                                        <p:tgtEl>
                                          <p:spTgt spid="2">
                                            <p:txEl>
                                              <p:pRg st="1" end="1"/>
                                            </p:txEl>
                                          </p:spTgt>
                                        </p:tgtEl>
                                      </p:cBhvr>
                                    </p:animEffect>
                                    <p:anim calcmode="lin" valueType="num">
                                      <p:cBhvr>
                                        <p:cTn id="22"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Effect transition="in" filter="fade">
                                      <p:cBhvr>
                                        <p:cTn id="28" dur="1000"/>
                                        <p:tgtEl>
                                          <p:spTgt spid="2">
                                            <p:txEl>
                                              <p:pRg st="2" end="2"/>
                                            </p:txEl>
                                          </p:spTgt>
                                        </p:tgtEl>
                                      </p:cBhvr>
                                    </p:animEffect>
                                    <p:anim calcmode="lin" valueType="num">
                                      <p:cBhvr>
                                        <p:cTn id="29"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2" end="2"/>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掃描0001">
            <a:hlinkClick r:id="rId2" action="ppaction://hlinkfile"/>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t="1076"/>
          <a:stretch>
            <a:fillRect/>
          </a:stretch>
        </p:blipFill>
        <p:spPr bwMode="auto">
          <a:xfrm>
            <a:off x="827363" y="739465"/>
            <a:ext cx="3096563" cy="4669440"/>
          </a:xfrm>
          <a:prstGeom prst="rect">
            <a:avLst/>
          </a:prstGeom>
          <a:noFill/>
          <a:ln w="28575">
            <a:solidFill>
              <a:schemeClr val="tx1"/>
            </a:solidFill>
            <a:miter lim="800000"/>
            <a:headEnd/>
            <a:tailEnd/>
          </a:ln>
          <a:extLst>
            <a:ext uri="{909E8E84-426E-40DD-AFC4-6F175D3DCCD1}">
              <a14:hiddenFill xmlns="" xmlns:a14="http://schemas.microsoft.com/office/drawing/2010/main">
                <a:solidFill>
                  <a:srgbClr val="FFFFFF"/>
                </a:solidFill>
              </a14:hiddenFill>
            </a:ext>
          </a:extLst>
        </p:spPr>
      </p:pic>
      <p:sp>
        <p:nvSpPr>
          <p:cNvPr id="7" name="Text Box 7"/>
          <p:cNvSpPr txBox="1">
            <a:spLocks noChangeArrowheads="1"/>
          </p:cNvSpPr>
          <p:nvPr/>
        </p:nvSpPr>
        <p:spPr bwMode="auto">
          <a:xfrm>
            <a:off x="4355976" y="2204864"/>
            <a:ext cx="4392489" cy="1938992"/>
          </a:xfrm>
          <a:prstGeom prst="rect">
            <a:avLst/>
          </a:prstGeom>
          <a:solidFill>
            <a:srgbClr val="CC3300"/>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r>
              <a:rPr lang="zh-TW" altLang="en-US" sz="4000" dirty="0">
                <a:solidFill>
                  <a:schemeClr val="bg1"/>
                </a:solidFill>
                <a:latin typeface="微軟正黑體" pitchFamily="34" charset="-120"/>
                <a:ea typeface="微軟正黑體" pitchFamily="34" charset="-120"/>
              </a:rPr>
              <a:t>永</a:t>
            </a:r>
            <a:r>
              <a:rPr lang="zh-TW" altLang="en-US" sz="4000" dirty="0" smtClean="0">
                <a:solidFill>
                  <a:schemeClr val="bg1"/>
                </a:solidFill>
                <a:latin typeface="微軟正黑體" pitchFamily="34" charset="-120"/>
                <a:ea typeface="微軟正黑體" pitchFamily="34" charset="-120"/>
              </a:rPr>
              <a:t>鋕、楊同學</a:t>
            </a:r>
            <a:r>
              <a:rPr lang="en-US" altLang="zh-TW" sz="4000" dirty="0" smtClean="0">
                <a:solidFill>
                  <a:schemeClr val="bg1"/>
                </a:solidFill>
                <a:latin typeface="微軟正黑體" pitchFamily="34" charset="-120"/>
                <a:ea typeface="微軟正黑體" pitchFamily="34" charset="-120"/>
              </a:rPr>
              <a:t>……</a:t>
            </a:r>
            <a:r>
              <a:rPr lang="zh-TW" altLang="en-US" sz="4000" dirty="0" smtClean="0">
                <a:solidFill>
                  <a:schemeClr val="bg1"/>
                </a:solidFill>
                <a:latin typeface="微軟正黑體" pitchFamily="34" charset="-120"/>
                <a:ea typeface="微軟正黑體" pitchFamily="34" charset="-120"/>
              </a:rPr>
              <a:t>，</a:t>
            </a:r>
            <a:r>
              <a:rPr lang="en-US" altLang="zh-TW" sz="4000" dirty="0" smtClean="0">
                <a:solidFill>
                  <a:schemeClr val="bg1"/>
                </a:solidFill>
                <a:latin typeface="微軟正黑體" pitchFamily="34" charset="-120"/>
                <a:ea typeface="微軟正黑體" pitchFamily="34" charset="-120"/>
              </a:rPr>
              <a:t> </a:t>
            </a:r>
            <a:endParaRPr lang="en-US" altLang="zh-TW" sz="4000" dirty="0">
              <a:solidFill>
                <a:schemeClr val="bg1"/>
              </a:solidFill>
              <a:latin typeface="微軟正黑體" pitchFamily="34" charset="-120"/>
              <a:ea typeface="微軟正黑體" pitchFamily="34" charset="-120"/>
            </a:endParaRPr>
          </a:p>
          <a:p>
            <a:r>
              <a:rPr lang="zh-TW" altLang="en-US" sz="4000" dirty="0" smtClean="0">
                <a:solidFill>
                  <a:schemeClr val="bg1"/>
                </a:solidFill>
                <a:latin typeface="微軟正黑體" pitchFamily="34" charset="-120"/>
                <a:ea typeface="微軟正黑體" pitchFamily="34" charset="-120"/>
              </a:rPr>
              <a:t>如果他</a:t>
            </a:r>
            <a:r>
              <a:rPr lang="zh-TW" altLang="en-US" sz="4000" dirty="0">
                <a:solidFill>
                  <a:schemeClr val="bg1"/>
                </a:solidFill>
                <a:latin typeface="微軟正黑體" pitchFamily="34" charset="-120"/>
                <a:ea typeface="微軟正黑體" pitchFamily="34" charset="-120"/>
              </a:rPr>
              <a:t>們</a:t>
            </a:r>
            <a:r>
              <a:rPr lang="zh-TW" altLang="en-US" sz="4000" dirty="0" smtClean="0">
                <a:solidFill>
                  <a:schemeClr val="bg1"/>
                </a:solidFill>
                <a:latin typeface="微軟正黑體" pitchFamily="34" charset="-120"/>
                <a:ea typeface="微軟正黑體" pitchFamily="34" charset="-120"/>
              </a:rPr>
              <a:t>是我們的孩子、學生</a:t>
            </a:r>
            <a:r>
              <a:rPr lang="en-US" altLang="zh-TW" sz="4000" dirty="0">
                <a:solidFill>
                  <a:schemeClr val="bg1"/>
                </a:solidFill>
                <a:latin typeface="微軟正黑體" pitchFamily="34" charset="-120"/>
                <a:ea typeface="微軟正黑體" pitchFamily="34" charset="-120"/>
              </a:rPr>
              <a:t>……</a:t>
            </a:r>
          </a:p>
        </p:txBody>
      </p:sp>
      <p:sp>
        <p:nvSpPr>
          <p:cNvPr id="5" name="標題 4"/>
          <p:cNvSpPr>
            <a:spLocks noGrp="1"/>
          </p:cNvSpPr>
          <p:nvPr>
            <p:ph type="title"/>
          </p:nvPr>
        </p:nvSpPr>
        <p:spPr/>
        <p:txBody>
          <a:bodyPr/>
          <a:lstStyle/>
          <a:p>
            <a:endParaRPr lang="zh-TW" altLang="en-US"/>
          </a:p>
        </p:txBody>
      </p:sp>
    </p:spTree>
    <p:extLst>
      <p:ext uri="{BB962C8B-B14F-4D97-AF65-F5344CB8AC3E}">
        <p14:creationId xmlns="" xmlns:p14="http://schemas.microsoft.com/office/powerpoint/2010/main" val="3255874663"/>
      </p:ext>
    </p:extLst>
  </p:cSld>
  <p:clrMapOvr>
    <a:masterClrMapping/>
  </p:clrMapOvr>
  <p:transition>
    <p:plus/>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2" name="Picture 6" descr="1"/>
          <p:cNvPicPr>
            <a:picLocks noChangeAspect="1" noChangeArrowheads="1"/>
          </p:cNvPicPr>
          <p:nvPr/>
        </p:nvPicPr>
        <p:blipFill>
          <a:blip r:embed="rId2" cstate="print"/>
          <a:srcRect/>
          <a:stretch>
            <a:fillRect/>
          </a:stretch>
        </p:blipFill>
        <p:spPr bwMode="auto">
          <a:xfrm>
            <a:off x="1331640" y="404664"/>
            <a:ext cx="5184576" cy="5241873"/>
          </a:xfrm>
          <a:prstGeom prst="rect">
            <a:avLst/>
          </a:prstGeom>
          <a:noFill/>
          <a:ln w="9525">
            <a:noFill/>
            <a:miter lim="800000"/>
            <a:headEnd/>
            <a:tailEnd/>
          </a:ln>
        </p:spPr>
      </p:pic>
      <p:sp>
        <p:nvSpPr>
          <p:cNvPr id="147458" name="Rectangle 2"/>
          <p:cNvSpPr>
            <a:spLocks noGrp="1"/>
          </p:cNvSpPr>
          <p:nvPr>
            <p:ph type="title" idx="4294967295"/>
          </p:nvPr>
        </p:nvSpPr>
        <p:spPr bwMode="auto">
          <a:xfrm>
            <a:off x="4211960" y="5733256"/>
            <a:ext cx="4248471" cy="476250"/>
          </a:xfrm>
          <a:solidFill>
            <a:schemeClr val="bg1"/>
          </a:solidFill>
        </p:spPr>
        <p:txBody>
          <a:bodyPr wrap="square" lIns="91440" tIns="45720" rIns="91440" bIns="45720" numCol="1" anchorCtr="0" compatLnSpc="1">
            <a:prstTxWarp prst="textNoShape">
              <a:avLst/>
            </a:prstTxWarp>
            <a:normAutofit fontScale="90000"/>
          </a:bodyPr>
          <a:lstStyle/>
          <a:p>
            <a:pPr algn="ctr">
              <a:defRPr/>
            </a:pPr>
            <a:r>
              <a:rPr lang="en-US" altLang="zh-TW" sz="2600" b="1" cap="none" dirty="0" smtClean="0">
                <a:latin typeface="微軟正黑體" pitchFamily="34" charset="-120"/>
                <a:ea typeface="微軟正黑體" pitchFamily="34" charset="-120"/>
              </a:rPr>
              <a:t>2009.10.31 </a:t>
            </a:r>
            <a:r>
              <a:rPr lang="zh-TW" altLang="en-US" sz="2600" b="1" cap="none" dirty="0" smtClean="0">
                <a:latin typeface="微軟正黑體" pitchFamily="34" charset="-120"/>
                <a:ea typeface="微軟正黑體" pitchFamily="34" charset="-120"/>
              </a:rPr>
              <a:t>台灣同志大遊行</a:t>
            </a:r>
          </a:p>
        </p:txBody>
      </p:sp>
    </p:spTree>
    <p:extLst>
      <p:ext uri="{BB962C8B-B14F-4D97-AF65-F5344CB8AC3E}">
        <p14:creationId xmlns="" xmlns:p14="http://schemas.microsoft.com/office/powerpoint/2010/main" val="3655731984"/>
      </p:ext>
    </p:extLst>
  </p:cSld>
  <p:clrMapOvr>
    <a:masterClrMapping/>
  </p:clrMapOvr>
  <p:transition>
    <p:plus/>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539552" y="332656"/>
            <a:ext cx="6985000" cy="792163"/>
          </a:xfrm>
        </p:spPr>
        <p:txBody>
          <a:bodyPr/>
          <a:lstStyle/>
          <a:p>
            <a:pPr algn="l" fontAlgn="auto">
              <a:spcAft>
                <a:spcPts val="0"/>
              </a:spcAft>
              <a:defRPr/>
            </a:pPr>
            <a:r>
              <a:rPr lang="en-US" altLang="zh-TW" sz="4000" b="0" dirty="0" smtClean="0">
                <a:solidFill>
                  <a:schemeClr val="tx1"/>
                </a:solidFill>
              </a:rPr>
              <a:t>1.</a:t>
            </a:r>
            <a:r>
              <a:rPr lang="zh-TW" altLang="en-US" sz="4000" b="0" dirty="0" smtClean="0">
                <a:solidFill>
                  <a:schemeClr val="tx1"/>
                </a:solidFill>
              </a:rPr>
              <a:t>想到同志，你會</a:t>
            </a:r>
            <a:r>
              <a:rPr lang="zh-TW" altLang="en-US" sz="4000" b="0" dirty="0" smtClean="0">
                <a:solidFill>
                  <a:schemeClr val="tx1"/>
                </a:solidFill>
                <a:hlinkClick r:id="rId4" action="ppaction://hlinksldjump"/>
              </a:rPr>
              <a:t>想到</a:t>
            </a:r>
            <a:r>
              <a:rPr lang="zh-TW" altLang="en-US" sz="4000" b="0" dirty="0" smtClean="0">
                <a:solidFill>
                  <a:schemeClr val="tx1"/>
                </a:solidFill>
              </a:rPr>
              <a:t>？</a:t>
            </a:r>
            <a:endParaRPr lang="zh-TW" altLang="en-US" sz="4000" b="0" dirty="0">
              <a:solidFill>
                <a:schemeClr val="tx1"/>
              </a:solidFill>
            </a:endParaRPr>
          </a:p>
        </p:txBody>
      </p:sp>
      <p:sp>
        <p:nvSpPr>
          <p:cNvPr id="6" name="標題 1">
            <a:hlinkClick r:id="rId5" action="ppaction://hlinkfile"/>
          </p:cNvPr>
          <p:cNvSpPr txBox="1">
            <a:spLocks/>
          </p:cNvSpPr>
          <p:nvPr/>
        </p:nvSpPr>
        <p:spPr>
          <a:xfrm>
            <a:off x="1908175" y="1341438"/>
            <a:ext cx="6985000" cy="792162"/>
          </a:xfrm>
          <a:prstGeom prst="rect">
            <a:avLst/>
          </a:prstGeom>
        </p:spPr>
        <p:txBody>
          <a:bodyPr anchor="b">
            <a:normAutofit/>
          </a:bodyPr>
          <a:lstStyle/>
          <a:p>
            <a:pPr fontAlgn="auto">
              <a:spcAft>
                <a:spcPts val="0"/>
              </a:spcAft>
              <a:defRPr/>
            </a:pPr>
            <a:r>
              <a:rPr kumimoji="0" lang="en-US" altLang="zh-TW" sz="4000" cap="small" dirty="0">
                <a:latin typeface="+mj-ea"/>
                <a:ea typeface="+mj-ea"/>
                <a:cs typeface="+mj-cs"/>
              </a:rPr>
              <a:t>2.</a:t>
            </a:r>
            <a:r>
              <a:rPr kumimoji="0" lang="zh-TW" altLang="en-US" sz="4000" cap="small" dirty="0">
                <a:latin typeface="+mj-ea"/>
                <a:ea typeface="+mj-ea"/>
                <a:cs typeface="+mj-cs"/>
              </a:rPr>
              <a:t>你認為同志人口比例是多少？</a:t>
            </a:r>
            <a:r>
              <a:rPr kumimoji="0" lang="zh-TW" altLang="en-US" sz="2400" cap="small" dirty="0">
                <a:latin typeface="+mj-ea"/>
                <a:ea typeface="+mj-ea"/>
                <a:cs typeface="+mj-cs"/>
              </a:rPr>
              <a:t> </a:t>
            </a:r>
            <a:endParaRPr kumimoji="0" lang="zh-TW" altLang="en-US" sz="4000" cap="small" dirty="0">
              <a:latin typeface="+mj-ea"/>
              <a:ea typeface="+mj-ea"/>
              <a:cs typeface="+mj-cs"/>
            </a:endParaRPr>
          </a:p>
        </p:txBody>
      </p:sp>
      <p:sp>
        <p:nvSpPr>
          <p:cNvPr id="7" name="標題 1">
            <a:hlinkClick r:id="rId6" action="ppaction://hlinksldjump"/>
          </p:cNvPr>
          <p:cNvSpPr txBox="1">
            <a:spLocks/>
          </p:cNvSpPr>
          <p:nvPr/>
        </p:nvSpPr>
        <p:spPr>
          <a:xfrm>
            <a:off x="1331640" y="2564904"/>
            <a:ext cx="7056438" cy="792163"/>
          </a:xfrm>
          <a:prstGeom prst="rect">
            <a:avLst/>
          </a:prstGeom>
        </p:spPr>
        <p:txBody>
          <a:bodyPr anchor="b"/>
          <a:lstStyle/>
          <a:p>
            <a:pPr fontAlgn="auto">
              <a:spcAft>
                <a:spcPts val="0"/>
              </a:spcAft>
              <a:defRPr/>
            </a:pPr>
            <a:r>
              <a:rPr kumimoji="0" lang="en-US" altLang="zh-TW" sz="4000" cap="small" dirty="0">
                <a:latin typeface="+mj-ea"/>
                <a:ea typeface="+mj-ea"/>
                <a:cs typeface="+mj-cs"/>
              </a:rPr>
              <a:t>3.</a:t>
            </a:r>
            <a:r>
              <a:rPr kumimoji="0" lang="zh-TW" altLang="en-US" sz="4000" cap="small" dirty="0">
                <a:latin typeface="+mj-ea"/>
                <a:ea typeface="+mj-ea"/>
                <a:cs typeface="+mj-cs"/>
              </a:rPr>
              <a:t>你</a:t>
            </a:r>
            <a:r>
              <a:rPr kumimoji="0" lang="zh-TW" altLang="en-US" sz="4000" cap="small" dirty="0" smtClean="0">
                <a:latin typeface="+mj-ea"/>
                <a:ea typeface="+mj-ea"/>
                <a:cs typeface="+mj-cs"/>
              </a:rPr>
              <a:t>身邊</a:t>
            </a:r>
            <a:r>
              <a:rPr lang="zh-TW" altLang="en-US" sz="4000" cap="small" dirty="0" smtClean="0">
                <a:latin typeface="+mj-ea"/>
                <a:ea typeface="+mj-ea"/>
                <a:cs typeface="+mj-cs"/>
              </a:rPr>
              <a:t>有</a:t>
            </a:r>
            <a:r>
              <a:rPr kumimoji="0" lang="zh-TW" altLang="en-US" sz="4000" cap="small" dirty="0" smtClean="0">
                <a:latin typeface="+mj-ea"/>
                <a:ea typeface="+mj-ea"/>
                <a:cs typeface="+mj-cs"/>
              </a:rPr>
              <a:t>同志朋友、學生嗎？ </a:t>
            </a:r>
            <a:endParaRPr kumimoji="0" lang="zh-TW" altLang="en-US" sz="4000" cap="small" dirty="0">
              <a:latin typeface="+mj-ea"/>
              <a:ea typeface="+mj-ea"/>
              <a:cs typeface="+mj-cs"/>
            </a:endParaRPr>
          </a:p>
        </p:txBody>
      </p:sp>
    </p:spTree>
    <p:extLst>
      <p:ext uri="{BB962C8B-B14F-4D97-AF65-F5344CB8AC3E}">
        <p14:creationId xmlns="" xmlns:p14="http://schemas.microsoft.com/office/powerpoint/2010/main" val="81640344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mute="1">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subTnLst>
                                    <p:audio>
                                      <p:cMediaNode mute="1">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subTnLst>
                                    <p:audio>
                                      <p:cMediaNode mute="1">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5"/>
          <p:cNvSpPr>
            <a:spLocks noGrp="1" noRot="1" noChangeArrowheads="1"/>
          </p:cNvSpPr>
          <p:nvPr>
            <p:ph type="body" sz="half" idx="4294967295"/>
          </p:nvPr>
        </p:nvSpPr>
        <p:spPr>
          <a:xfrm>
            <a:off x="5410200" y="1752600"/>
            <a:ext cx="3554413" cy="4194175"/>
          </a:xfrm>
        </p:spPr>
        <p:txBody>
          <a:bodyPr/>
          <a:lstStyle/>
          <a:p>
            <a:pPr eaLnBrk="1" hangingPunct="1"/>
            <a:r>
              <a:rPr lang="zh-TW" altLang="en-US" sz="4000" dirty="0" smtClean="0">
                <a:solidFill>
                  <a:srgbClr val="0000FF"/>
                </a:solidFill>
                <a:latin typeface="微軟正黑體" pitchFamily="34" charset="-120"/>
                <a:ea typeface="微軟正黑體" pitchFamily="34" charset="-120"/>
              </a:rPr>
              <a:t>主持名嘴</a:t>
            </a:r>
          </a:p>
          <a:p>
            <a:pPr eaLnBrk="1" hangingPunct="1">
              <a:buFontTx/>
              <a:buNone/>
            </a:pPr>
            <a:r>
              <a:rPr lang="zh-TW" altLang="en-US" sz="4000" dirty="0" smtClean="0">
                <a:solidFill>
                  <a:srgbClr val="0000FF"/>
                </a:solidFill>
                <a:latin typeface="微軟正黑體" pitchFamily="34" charset="-120"/>
                <a:ea typeface="微軟正黑體" pitchFamily="34" charset="-120"/>
              </a:rPr>
              <a:t>  </a:t>
            </a:r>
            <a:r>
              <a:rPr lang="en-US" altLang="zh-TW" sz="4000" dirty="0" smtClean="0">
                <a:solidFill>
                  <a:srgbClr val="0000FF"/>
                </a:solidFill>
                <a:latin typeface="微軟正黑體" pitchFamily="34" charset="-120"/>
                <a:ea typeface="微軟正黑體" pitchFamily="34" charset="-120"/>
              </a:rPr>
              <a:t>-- </a:t>
            </a:r>
            <a:r>
              <a:rPr lang="zh-TW" altLang="en-US" sz="4000" dirty="0" smtClean="0">
                <a:solidFill>
                  <a:srgbClr val="0000FF"/>
                </a:solidFill>
                <a:latin typeface="微軟正黑體" pitchFamily="34" charset="-120"/>
                <a:ea typeface="微軟正黑體" pitchFamily="34" charset="-120"/>
              </a:rPr>
              <a:t>蔡康永</a:t>
            </a:r>
          </a:p>
          <a:p>
            <a:pPr eaLnBrk="1" hangingPunct="1"/>
            <a:endParaRPr lang="zh-TW" altLang="en-US" sz="2200" b="1" dirty="0" smtClean="0">
              <a:latin typeface="微軟正黑體" pitchFamily="34" charset="-120"/>
              <a:ea typeface="微軟正黑體" pitchFamily="34" charset="-120"/>
            </a:endParaRPr>
          </a:p>
          <a:p>
            <a:pPr eaLnBrk="1" hangingPunct="1"/>
            <a:endParaRPr lang="en-US" altLang="zh-TW" sz="2200" b="1" dirty="0" smtClean="0">
              <a:latin typeface="微軟正黑體" pitchFamily="34" charset="-120"/>
              <a:ea typeface="微軟正黑體" pitchFamily="34" charset="-120"/>
            </a:endParaRPr>
          </a:p>
        </p:txBody>
      </p:sp>
      <p:pic>
        <p:nvPicPr>
          <p:cNvPr id="513027" name="Picture 8" descr="1189250468"/>
          <p:cNvPicPr>
            <a:picLocks noGrp="1" noChangeAspect="1" noChangeArrowheads="1"/>
          </p:cNvPicPr>
          <p:nvPr>
            <p:ph type="body" sz="half" idx="4294967295"/>
          </p:nvPr>
        </p:nvPicPr>
        <p:blipFill>
          <a:blip r:embed="rId3" cstate="print"/>
          <a:srcRect/>
          <a:stretch>
            <a:fillRect/>
          </a:stretch>
        </p:blipFill>
        <p:spPr>
          <a:xfrm>
            <a:off x="457200" y="457200"/>
            <a:ext cx="3898900" cy="4772025"/>
          </a:xfrm>
          <a:noFill/>
        </p:spPr>
      </p:pic>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02" name="Rectangle 4"/>
          <p:cNvSpPr>
            <a:spLocks noRot="1" noChangeArrowheads="1"/>
          </p:cNvSpPr>
          <p:nvPr/>
        </p:nvSpPr>
        <p:spPr bwMode="auto">
          <a:xfrm>
            <a:off x="539750" y="3357563"/>
            <a:ext cx="2592388" cy="576262"/>
          </a:xfrm>
          <a:prstGeom prst="rect">
            <a:avLst/>
          </a:prstGeom>
          <a:noFill/>
          <a:ln w="9525">
            <a:noFill/>
            <a:miter lim="800000"/>
            <a:headEnd/>
            <a:tailEnd/>
          </a:ln>
        </p:spPr>
        <p:txBody>
          <a:bodyPr/>
          <a:lstStyle/>
          <a:p>
            <a:pPr marL="342900" indent="-342900" algn="l" eaLnBrk="0" hangingPunct="0">
              <a:buClr>
                <a:schemeClr val="accent1"/>
              </a:buClr>
              <a:buFont typeface="Wingdings" pitchFamily="2" charset="2"/>
              <a:buNone/>
            </a:pPr>
            <a:r>
              <a:rPr kumimoji="0" lang="zh-TW" altLang="en-US" sz="1200">
                <a:solidFill>
                  <a:srgbClr val="660033"/>
                </a:solidFill>
                <a:latin typeface="標楷體" pitchFamily="65" charset="-120"/>
                <a:ea typeface="標楷體" pitchFamily="65" charset="-120"/>
              </a:rPr>
              <a:t>冰島總理 </a:t>
            </a:r>
            <a:r>
              <a:rPr kumimoji="0" lang="en-US" altLang="zh-TW" sz="1200">
                <a:solidFill>
                  <a:srgbClr val="660033"/>
                </a:solidFill>
                <a:latin typeface="標楷體" pitchFamily="65" charset="-120"/>
                <a:ea typeface="標楷體" pitchFamily="65" charset="-120"/>
              </a:rPr>
              <a:t>– </a:t>
            </a:r>
          </a:p>
          <a:p>
            <a:pPr marL="342900" indent="-342900" algn="l" eaLnBrk="0" hangingPunct="0">
              <a:buClr>
                <a:schemeClr val="accent1"/>
              </a:buClr>
              <a:buFont typeface="Wingdings" pitchFamily="2" charset="2"/>
              <a:buNone/>
            </a:pPr>
            <a:r>
              <a:rPr kumimoji="0" lang="zh-TW" altLang="en-US" sz="1200">
                <a:solidFill>
                  <a:srgbClr val="660033"/>
                </a:solidFill>
                <a:latin typeface="標楷體" pitchFamily="65" charset="-120"/>
                <a:ea typeface="標楷體" pitchFamily="65" charset="-120"/>
              </a:rPr>
              <a:t>裘哈娜．西于爾扎多蒂</a:t>
            </a:r>
          </a:p>
        </p:txBody>
      </p:sp>
      <p:pic>
        <p:nvPicPr>
          <p:cNvPr id="512003" name="Picture 6" descr="C98131B0"/>
          <p:cNvPicPr>
            <a:picLocks noChangeAspect="1" noChangeArrowheads="1"/>
          </p:cNvPicPr>
          <p:nvPr/>
        </p:nvPicPr>
        <p:blipFill>
          <a:blip r:embed="rId2" cstate="print"/>
          <a:srcRect/>
          <a:stretch>
            <a:fillRect/>
          </a:stretch>
        </p:blipFill>
        <p:spPr bwMode="auto">
          <a:xfrm>
            <a:off x="395288" y="333375"/>
            <a:ext cx="2541587" cy="3024188"/>
          </a:xfrm>
          <a:prstGeom prst="rect">
            <a:avLst/>
          </a:prstGeom>
          <a:noFill/>
          <a:ln w="9525">
            <a:noFill/>
            <a:miter lim="800000"/>
            <a:headEnd/>
            <a:tailEnd/>
          </a:ln>
        </p:spPr>
      </p:pic>
      <p:pic>
        <p:nvPicPr>
          <p:cNvPr id="512004" name="Picture 2" descr="http://l.yimg.com/ho/api/res/1.2/_OwpUxDWsZQ6GnJOjPIXaA--/Zmk9ZmlsbDtoPTEzNTt3PTEzNTtxPTkwO2FwcGlkPXluZXdzcmNo/http:/media.zenfs.com/zh_hant_tw/News/afp/int0006b.111206125004.jpg">
            <a:hlinkClick r:id="rId3"/>
          </p:cNvPr>
          <p:cNvPicPr>
            <a:picLocks noChangeAspect="1" noChangeArrowheads="1"/>
          </p:cNvPicPr>
          <p:nvPr/>
        </p:nvPicPr>
        <p:blipFill>
          <a:blip r:embed="rId4" cstate="print"/>
          <a:srcRect/>
          <a:stretch>
            <a:fillRect/>
          </a:stretch>
        </p:blipFill>
        <p:spPr bwMode="auto">
          <a:xfrm>
            <a:off x="3203575" y="1196975"/>
            <a:ext cx="2303463" cy="2879725"/>
          </a:xfrm>
          <a:prstGeom prst="rect">
            <a:avLst/>
          </a:prstGeom>
          <a:noFill/>
          <a:ln w="9525">
            <a:noFill/>
            <a:miter lim="800000"/>
            <a:headEnd/>
            <a:tailEnd/>
          </a:ln>
        </p:spPr>
      </p:pic>
      <p:sp>
        <p:nvSpPr>
          <p:cNvPr id="512005" name="Rectangle 5"/>
          <p:cNvSpPr>
            <a:spLocks noChangeArrowheads="1"/>
          </p:cNvSpPr>
          <p:nvPr/>
        </p:nvSpPr>
        <p:spPr bwMode="auto">
          <a:xfrm>
            <a:off x="3132138" y="188913"/>
            <a:ext cx="2665412" cy="915987"/>
          </a:xfrm>
          <a:prstGeom prst="rect">
            <a:avLst/>
          </a:prstGeom>
          <a:noFill/>
          <a:ln w="9525">
            <a:noFill/>
            <a:miter lim="800000"/>
            <a:headEnd/>
            <a:tailEnd/>
          </a:ln>
          <a:effectLst/>
        </p:spPr>
        <p:txBody>
          <a:bodyPr>
            <a:spAutoFit/>
          </a:bodyPr>
          <a:lstStyle/>
          <a:p>
            <a:pPr algn="l"/>
            <a:r>
              <a:rPr lang="zh-TW" altLang="en-US">
                <a:solidFill>
                  <a:srgbClr val="660033"/>
                </a:solidFill>
                <a:ea typeface="標楷體" pitchFamily="65" charset="-120"/>
              </a:rPr>
              <a:t>比利時同志總理迪賀波</a:t>
            </a:r>
          </a:p>
          <a:p>
            <a:pPr algn="l"/>
            <a:r>
              <a:rPr lang="zh-TW" altLang="en-US">
                <a:solidFill>
                  <a:srgbClr val="660033"/>
                </a:solidFill>
                <a:ea typeface="標楷體" pitchFamily="65" charset="-120"/>
              </a:rPr>
              <a:t>（</a:t>
            </a:r>
            <a:r>
              <a:rPr lang="en-US" altLang="zh-TW">
                <a:solidFill>
                  <a:srgbClr val="660033"/>
                </a:solidFill>
                <a:ea typeface="標楷體" pitchFamily="65" charset="-120"/>
              </a:rPr>
              <a:t>Elio Di Rupo </a:t>
            </a:r>
            <a:r>
              <a:rPr lang="zh-TW" altLang="en-US">
                <a:solidFill>
                  <a:srgbClr val="660033"/>
                </a:solidFill>
                <a:ea typeface="標楷體" pitchFamily="65" charset="-120"/>
              </a:rPr>
              <a:t>）</a:t>
            </a:r>
            <a:endParaRPr lang="en-US" altLang="zh-TW">
              <a:solidFill>
                <a:srgbClr val="660033"/>
              </a:solidFill>
              <a:ea typeface="標楷體" pitchFamily="65" charset="-120"/>
            </a:endParaRPr>
          </a:p>
          <a:p>
            <a:pPr algn="l"/>
            <a:r>
              <a:rPr lang="zh-TW" altLang="en-US">
                <a:solidFill>
                  <a:srgbClr val="660033"/>
                </a:solidFill>
                <a:ea typeface="標楷體" pitchFamily="65" charset="-120"/>
              </a:rPr>
              <a:t>歐洲第</a:t>
            </a:r>
            <a:r>
              <a:rPr lang="en-US" altLang="zh-TW">
                <a:solidFill>
                  <a:srgbClr val="660033"/>
                </a:solidFill>
                <a:ea typeface="標楷體" pitchFamily="65" charset="-120"/>
              </a:rPr>
              <a:t>2</a:t>
            </a:r>
            <a:r>
              <a:rPr lang="zh-TW" altLang="en-US">
                <a:solidFill>
                  <a:srgbClr val="660033"/>
                </a:solidFill>
                <a:ea typeface="標楷體" pitchFamily="65" charset="-120"/>
              </a:rPr>
              <a:t>位出櫃領袖</a:t>
            </a:r>
            <a:endParaRPr lang="en-US" altLang="zh-TW">
              <a:solidFill>
                <a:srgbClr val="660033"/>
              </a:solidFill>
              <a:ea typeface="標楷體" pitchFamily="65" charset="-120"/>
            </a:endParaRPr>
          </a:p>
        </p:txBody>
      </p:sp>
      <p:pic>
        <p:nvPicPr>
          <p:cNvPr id="512006" name="Picture 2">
            <a:hlinkClick r:id="rId5" action="ppaction://hlinksldjump"/>
          </p:cNvPr>
          <p:cNvPicPr>
            <a:picLocks noChangeAspect="1" noChangeArrowheads="1"/>
          </p:cNvPicPr>
          <p:nvPr/>
        </p:nvPicPr>
        <p:blipFill>
          <a:blip r:embed="rId6" cstate="print"/>
          <a:srcRect/>
          <a:stretch>
            <a:fillRect/>
          </a:stretch>
        </p:blipFill>
        <p:spPr bwMode="auto">
          <a:xfrm>
            <a:off x="6011863" y="3748088"/>
            <a:ext cx="3132137" cy="3109912"/>
          </a:xfrm>
          <a:prstGeom prst="rect">
            <a:avLst/>
          </a:prstGeom>
          <a:noFill/>
          <a:ln w="9525">
            <a:noFill/>
            <a:miter lim="800000"/>
            <a:headEnd/>
            <a:tailEnd/>
          </a:ln>
        </p:spPr>
      </p:pic>
      <p:sp>
        <p:nvSpPr>
          <p:cNvPr id="512007" name="Rectangle 7"/>
          <p:cNvSpPr>
            <a:spLocks noChangeArrowheads="1"/>
          </p:cNvSpPr>
          <p:nvPr/>
        </p:nvSpPr>
        <p:spPr bwMode="auto">
          <a:xfrm>
            <a:off x="5867400" y="2997200"/>
            <a:ext cx="3563938" cy="641350"/>
          </a:xfrm>
          <a:prstGeom prst="rect">
            <a:avLst/>
          </a:prstGeom>
          <a:noFill/>
          <a:ln w="9525">
            <a:noFill/>
            <a:miter lim="800000"/>
            <a:headEnd/>
            <a:tailEnd/>
          </a:ln>
          <a:effectLst/>
        </p:spPr>
        <p:txBody>
          <a:bodyPr>
            <a:spAutoFit/>
          </a:bodyPr>
          <a:lstStyle/>
          <a:p>
            <a:pPr algn="l"/>
            <a:r>
              <a:rPr lang="zh-TW" altLang="en-US">
                <a:solidFill>
                  <a:srgbClr val="660033"/>
                </a:solidFill>
                <a:ea typeface="標楷體" pitchFamily="65" charset="-120"/>
              </a:rPr>
              <a:t>美國休士頓市長與她的伴侶</a:t>
            </a:r>
            <a:r>
              <a:rPr lang="en-US" altLang="zh-TW">
                <a:solidFill>
                  <a:srgbClr val="660033"/>
                </a:solidFill>
                <a:latin typeface="標楷體"/>
                <a:ea typeface="標楷體" pitchFamily="65" charset="-120"/>
              </a:rPr>
              <a:t>—</a:t>
            </a:r>
            <a:endParaRPr lang="en-US" altLang="zh-TW">
              <a:solidFill>
                <a:srgbClr val="660033"/>
              </a:solidFill>
              <a:ea typeface="標楷體" pitchFamily="65" charset="-120"/>
            </a:endParaRPr>
          </a:p>
          <a:p>
            <a:pPr algn="l"/>
            <a:r>
              <a:rPr lang="zh-TW" altLang="en-US" b="1">
                <a:solidFill>
                  <a:srgbClr val="0000FF"/>
                </a:solidFill>
                <a:ea typeface="標楷體" pitchFamily="65" charset="-120"/>
              </a:rPr>
              <a:t>　</a:t>
            </a:r>
            <a:r>
              <a:rPr lang="zh-TW" altLang="zh-TW">
                <a:ea typeface="標楷體" pitchFamily="65" charset="-120"/>
              </a:rPr>
              <a:t>安妮絲．帕克</a:t>
            </a:r>
            <a:r>
              <a:rPr lang="en-US" altLang="zh-TW">
                <a:solidFill>
                  <a:srgbClr val="0000FF"/>
                </a:solidFill>
                <a:ea typeface="標楷體" pitchFamily="65" charset="-120"/>
              </a:rPr>
              <a:t>Annise Parker</a:t>
            </a:r>
            <a:endParaRPr lang="zh-TW" altLang="en-US">
              <a:solidFill>
                <a:srgbClr val="0000FF"/>
              </a:solidFill>
              <a:ea typeface="標楷體" pitchFamily="65" charset="-120"/>
            </a:endParaRPr>
          </a:p>
        </p:txBody>
      </p:sp>
      <p:pic>
        <p:nvPicPr>
          <p:cNvPr id="512008" name="Picture 2" descr="http://www.spiegel.de/img/0,1020,704061,00.jpg"/>
          <p:cNvPicPr>
            <a:picLocks noChangeAspect="1" noChangeArrowheads="1"/>
          </p:cNvPicPr>
          <p:nvPr/>
        </p:nvPicPr>
        <p:blipFill>
          <a:blip r:embed="rId7" cstate="print"/>
          <a:srcRect/>
          <a:stretch>
            <a:fillRect/>
          </a:stretch>
        </p:blipFill>
        <p:spPr bwMode="auto">
          <a:xfrm>
            <a:off x="250825" y="4292600"/>
            <a:ext cx="2921000" cy="2565400"/>
          </a:xfrm>
          <a:prstGeom prst="rect">
            <a:avLst/>
          </a:prstGeom>
          <a:noFill/>
          <a:ln w="9525">
            <a:noFill/>
            <a:miter lim="800000"/>
            <a:headEnd/>
            <a:tailEnd/>
          </a:ln>
        </p:spPr>
      </p:pic>
      <p:sp>
        <p:nvSpPr>
          <p:cNvPr id="512009" name="Rectangle 9"/>
          <p:cNvSpPr>
            <a:spLocks noChangeArrowheads="1"/>
          </p:cNvSpPr>
          <p:nvPr/>
        </p:nvSpPr>
        <p:spPr bwMode="auto">
          <a:xfrm>
            <a:off x="3276600" y="4941888"/>
            <a:ext cx="2735263" cy="1465262"/>
          </a:xfrm>
          <a:prstGeom prst="rect">
            <a:avLst/>
          </a:prstGeom>
          <a:noFill/>
          <a:ln w="9525">
            <a:noFill/>
            <a:miter lim="800000"/>
            <a:headEnd/>
            <a:tailEnd/>
          </a:ln>
          <a:effectLst/>
        </p:spPr>
        <p:txBody>
          <a:bodyPr>
            <a:spAutoFit/>
          </a:bodyPr>
          <a:lstStyle/>
          <a:p>
            <a:pPr algn="l">
              <a:spcBef>
                <a:spcPct val="20000"/>
              </a:spcBef>
              <a:buFont typeface="Wingdings" pitchFamily="2" charset="2"/>
              <a:buNone/>
            </a:pPr>
            <a:r>
              <a:rPr lang="zh-TW" altLang="en-US">
                <a:solidFill>
                  <a:srgbClr val="660033"/>
                </a:solidFill>
                <a:ea typeface="標楷體" pitchFamily="65" charset="-120"/>
              </a:rPr>
              <a:t>  德國柏林市長克勞斯 </a:t>
            </a:r>
            <a:r>
              <a:rPr lang="en-US" altLang="zh-TW">
                <a:solidFill>
                  <a:srgbClr val="660033"/>
                </a:solidFill>
                <a:ea typeface="標楷體" pitchFamily="65" charset="-120"/>
              </a:rPr>
              <a:t>(Klaus Wowereit)</a:t>
            </a:r>
            <a:r>
              <a:rPr lang="zh-TW" altLang="en-US">
                <a:solidFill>
                  <a:srgbClr val="660033"/>
                </a:solidFill>
                <a:ea typeface="標楷體" pitchFamily="65" charset="-120"/>
              </a:rPr>
              <a:t>與他的伴侶</a:t>
            </a:r>
            <a:r>
              <a:rPr lang="en-US" altLang="zh-TW">
                <a:solidFill>
                  <a:srgbClr val="660033"/>
                </a:solidFill>
                <a:latin typeface="標楷體"/>
                <a:ea typeface="標楷體" pitchFamily="65" charset="-120"/>
              </a:rPr>
              <a:t>—</a:t>
            </a:r>
            <a:r>
              <a:rPr lang="en-US" altLang="zh-TW">
                <a:solidFill>
                  <a:srgbClr val="660033"/>
                </a:solidFill>
                <a:ea typeface="標楷體" pitchFamily="65" charset="-120"/>
              </a:rPr>
              <a:t>2011.9.18</a:t>
            </a:r>
            <a:r>
              <a:rPr lang="zh-TW" altLang="en-US">
                <a:solidFill>
                  <a:srgbClr val="660033"/>
                </a:solidFill>
                <a:ea typeface="標楷體" pitchFamily="65" charset="-120"/>
              </a:rPr>
              <a:t>選舉投票以第一得票數獲勝，連續第三屆任柏林市長。</a:t>
            </a:r>
          </a:p>
        </p:txBody>
      </p:sp>
      <p:sp>
        <p:nvSpPr>
          <p:cNvPr id="512010" name="Rectangle 4"/>
          <p:cNvSpPr>
            <a:spLocks noRot="1" noChangeArrowheads="1"/>
          </p:cNvSpPr>
          <p:nvPr/>
        </p:nvSpPr>
        <p:spPr bwMode="auto">
          <a:xfrm>
            <a:off x="5435600" y="1196975"/>
            <a:ext cx="3959225" cy="1368425"/>
          </a:xfrm>
          <a:prstGeom prst="rect">
            <a:avLst/>
          </a:prstGeom>
          <a:noFill/>
          <a:ln w="9525">
            <a:noFill/>
            <a:miter lim="800000"/>
            <a:headEnd/>
            <a:tailEnd/>
          </a:ln>
        </p:spPr>
        <p:txBody>
          <a:bodyPr/>
          <a:lstStyle/>
          <a:p>
            <a:pPr marL="342900" indent="-342900" algn="just" eaLnBrk="0" hangingPunct="0">
              <a:lnSpc>
                <a:spcPct val="130000"/>
              </a:lnSpc>
              <a:spcBef>
                <a:spcPct val="20000"/>
              </a:spcBef>
              <a:buClr>
                <a:schemeClr val="accent1"/>
              </a:buClr>
              <a:buFont typeface="Wingdings" pitchFamily="2" charset="2"/>
              <a:buNone/>
            </a:pPr>
            <a:r>
              <a:rPr kumimoji="0" lang="zh-TW" altLang="en-US" b="1">
                <a:solidFill>
                  <a:srgbClr val="0000FF"/>
                </a:solidFill>
                <a:latin typeface="標楷體" pitchFamily="65" charset="-120"/>
                <a:ea typeface="標楷體" pitchFamily="65" charset="-120"/>
              </a:rPr>
              <a:t>自信果斷的</a:t>
            </a:r>
            <a:r>
              <a:rPr kumimoji="0" lang="zh-TW" altLang="en-US" b="1">
                <a:solidFill>
                  <a:schemeClr val="hlink"/>
                </a:solidFill>
                <a:latin typeface="標楷體" pitchFamily="65" charset="-120"/>
                <a:ea typeface="標楷體" pitchFamily="65" charset="-120"/>
              </a:rPr>
              <a:t>的決策魄力</a:t>
            </a:r>
          </a:p>
          <a:p>
            <a:pPr marL="342900" indent="-342900" algn="just" eaLnBrk="0" hangingPunct="0">
              <a:lnSpc>
                <a:spcPct val="130000"/>
              </a:lnSpc>
              <a:spcBef>
                <a:spcPct val="20000"/>
              </a:spcBef>
              <a:buClr>
                <a:schemeClr val="accent1"/>
              </a:buClr>
              <a:buFont typeface="Wingdings" pitchFamily="2" charset="2"/>
              <a:buNone/>
            </a:pPr>
            <a:r>
              <a:rPr kumimoji="0" lang="zh-TW" altLang="en-US" b="1">
                <a:solidFill>
                  <a:schemeClr val="hlink"/>
                </a:solidFill>
                <a:latin typeface="標楷體" pitchFamily="65" charset="-120"/>
                <a:ea typeface="標楷體" pitchFamily="65" charset="-120"/>
              </a:rPr>
              <a:t>不因性傾向而受到質疑</a:t>
            </a:r>
          </a:p>
        </p:txBody>
      </p:sp>
      <p:sp>
        <p:nvSpPr>
          <p:cNvPr id="512011" name="AutoShape 11"/>
          <p:cNvSpPr>
            <a:spLocks noChangeArrowheads="1"/>
          </p:cNvSpPr>
          <p:nvPr/>
        </p:nvSpPr>
        <p:spPr bwMode="auto">
          <a:xfrm flipH="1">
            <a:off x="395288" y="3429000"/>
            <a:ext cx="217487" cy="215900"/>
          </a:xfrm>
          <a:prstGeom prst="upArrow">
            <a:avLst>
              <a:gd name="adj1" fmla="val 50000"/>
              <a:gd name="adj2" fmla="val 25000"/>
            </a:avLst>
          </a:prstGeom>
          <a:solidFill>
            <a:schemeClr val="accent1"/>
          </a:solidFill>
          <a:ln w="9525">
            <a:solidFill>
              <a:schemeClr val="tx1"/>
            </a:solidFill>
            <a:miter lim="800000"/>
            <a:headEnd/>
            <a:tailEnd/>
          </a:ln>
          <a:effectLst/>
        </p:spPr>
        <p:txBody>
          <a:bodyPr vert="eaVert" wrap="none" anchor="ctr"/>
          <a:lstStyle/>
          <a:p>
            <a:endParaRPr lang="zh-TW" altLang="en-US"/>
          </a:p>
        </p:txBody>
      </p:sp>
      <p:sp>
        <p:nvSpPr>
          <p:cNvPr id="512012" name="AutoShape 12"/>
          <p:cNvSpPr>
            <a:spLocks noChangeArrowheads="1"/>
          </p:cNvSpPr>
          <p:nvPr/>
        </p:nvSpPr>
        <p:spPr bwMode="auto">
          <a:xfrm>
            <a:off x="3203575" y="5013325"/>
            <a:ext cx="215900" cy="215900"/>
          </a:xfrm>
          <a:prstGeom prst="left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zh-TW" altLang="en-US"/>
          </a:p>
        </p:txBody>
      </p:sp>
      <p:sp>
        <p:nvSpPr>
          <p:cNvPr id="512013" name="AutoShape 13"/>
          <p:cNvSpPr>
            <a:spLocks noChangeArrowheads="1"/>
          </p:cNvSpPr>
          <p:nvPr/>
        </p:nvSpPr>
        <p:spPr bwMode="auto">
          <a:xfrm>
            <a:off x="5219700" y="836613"/>
            <a:ext cx="215900" cy="217487"/>
          </a:xfrm>
          <a:prstGeom prst="downArrow">
            <a:avLst>
              <a:gd name="adj1" fmla="val 50000"/>
              <a:gd name="adj2" fmla="val 25184"/>
            </a:avLst>
          </a:prstGeom>
          <a:solidFill>
            <a:schemeClr val="accent1"/>
          </a:solidFill>
          <a:ln w="9525">
            <a:solidFill>
              <a:schemeClr val="tx1"/>
            </a:solidFill>
            <a:miter lim="800000"/>
            <a:headEnd/>
            <a:tailEnd/>
          </a:ln>
          <a:effectLst/>
        </p:spPr>
        <p:txBody>
          <a:bodyPr vert="eaVert" wrap="none" anchor="ctr"/>
          <a:lstStyle/>
          <a:p>
            <a:endParaRPr lang="zh-TW" altLang="en-US"/>
          </a:p>
        </p:txBody>
      </p:sp>
      <p:sp>
        <p:nvSpPr>
          <p:cNvPr id="512014" name="AutoShape 14"/>
          <p:cNvSpPr>
            <a:spLocks noChangeArrowheads="1"/>
          </p:cNvSpPr>
          <p:nvPr/>
        </p:nvSpPr>
        <p:spPr bwMode="auto">
          <a:xfrm>
            <a:off x="6011863" y="3429000"/>
            <a:ext cx="215900" cy="217488"/>
          </a:xfrm>
          <a:prstGeom prst="downArrow">
            <a:avLst>
              <a:gd name="adj1" fmla="val 50000"/>
              <a:gd name="adj2" fmla="val 25184"/>
            </a:avLst>
          </a:prstGeom>
          <a:solidFill>
            <a:schemeClr val="accent1"/>
          </a:solidFill>
          <a:ln w="9525">
            <a:solidFill>
              <a:schemeClr val="tx1"/>
            </a:solidFill>
            <a:miter lim="800000"/>
            <a:headEnd/>
            <a:tailEnd/>
          </a:ln>
          <a:effectLst/>
        </p:spPr>
        <p:txBody>
          <a:bodyPr vert="eaVert" wrap="none" anchor="ctr"/>
          <a:lstStyle/>
          <a:p>
            <a:endParaRPr lang="zh-TW" altLang="en-US"/>
          </a:p>
        </p:txBody>
      </p:sp>
    </p:spTree>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332656"/>
            <a:ext cx="8207375" cy="4827588"/>
          </a:xfrm>
        </p:spPr>
        <p:txBody>
          <a:bodyPr/>
          <a:lstStyle/>
          <a:p>
            <a:r>
              <a:rPr lang="zh-TW" altLang="en-US" sz="3600" b="1" dirty="0" smtClean="0">
                <a:latin typeface="微軟正黑體" pitchFamily="34" charset="-120"/>
                <a:ea typeface="微軟正黑體" pitchFamily="34" charset="-120"/>
              </a:rPr>
              <a:t>我有同志學生</a:t>
            </a:r>
            <a:r>
              <a:rPr lang="en-US" altLang="zh-TW" sz="3600" b="1" dirty="0" smtClean="0">
                <a:latin typeface="微軟正黑體" pitchFamily="34" charset="-120"/>
                <a:ea typeface="微軟正黑體" pitchFamily="34" charset="-120"/>
              </a:rPr>
              <a:t>/</a:t>
            </a:r>
            <a:r>
              <a:rPr lang="zh-TW" altLang="en-US" sz="3600" b="1" dirty="0" smtClean="0">
                <a:latin typeface="微軟正黑體" pitchFamily="34" charset="-120"/>
                <a:ea typeface="微軟正黑體" pitchFamily="34" charset="-120"/>
              </a:rPr>
              <a:t>同事嗎</a:t>
            </a:r>
            <a:r>
              <a:rPr lang="en-US" altLang="zh-TW" sz="3600" b="1" dirty="0" smtClean="0">
                <a:latin typeface="微軟正黑體" pitchFamily="34" charset="-120"/>
                <a:ea typeface="微軟正黑體" pitchFamily="34" charset="-120"/>
              </a:rPr>
              <a:t>?</a:t>
            </a:r>
          </a:p>
          <a:p>
            <a:pPr marL="0" indent="0">
              <a:buNone/>
            </a:pPr>
            <a:r>
              <a:rPr lang="zh-TW" altLang="en-US" sz="3600" b="1" dirty="0" smtClean="0">
                <a:latin typeface="微軟正黑體" pitchFamily="34" charset="-120"/>
                <a:ea typeface="微軟正黑體" pitchFamily="34" charset="-120"/>
              </a:rPr>
              <a:t>  究竟是沒有還是看不見</a:t>
            </a:r>
            <a:r>
              <a:rPr lang="en-US" altLang="zh-TW" sz="3600" b="1" dirty="0" smtClean="0">
                <a:latin typeface="微軟正黑體" pitchFamily="34" charset="-120"/>
                <a:ea typeface="微軟正黑體" pitchFamily="34" charset="-120"/>
              </a:rPr>
              <a:t>?</a:t>
            </a:r>
            <a:endParaRPr lang="zh-TW" altLang="en-US" sz="3600" b="1" dirty="0" smtClean="0">
              <a:latin typeface="微軟正黑體" pitchFamily="34" charset="-120"/>
              <a:ea typeface="微軟正黑體" pitchFamily="34" charset="-120"/>
            </a:endParaRPr>
          </a:p>
          <a:p>
            <a:r>
              <a:rPr lang="en-US" altLang="zh-TW" sz="3600" b="1" dirty="0" smtClean="0">
                <a:latin typeface="微軟正黑體" pitchFamily="34" charset="-120"/>
                <a:ea typeface="微軟正黑體" pitchFamily="34" charset="-120"/>
              </a:rPr>
              <a:t>《</a:t>
            </a:r>
            <a:r>
              <a:rPr lang="zh-TW" altLang="en-US" sz="3600" b="1" dirty="0">
                <a:latin typeface="微軟正黑體" pitchFamily="34" charset="-120"/>
                <a:ea typeface="微軟正黑體" pitchFamily="34" charset="-120"/>
              </a:rPr>
              <a:t>性別平等教育法</a:t>
            </a:r>
            <a:r>
              <a:rPr lang="en-US" altLang="zh-TW" sz="3600" b="1" dirty="0">
                <a:latin typeface="微軟正黑體" pitchFamily="34" charset="-120"/>
                <a:ea typeface="微軟正黑體" pitchFamily="34" charset="-120"/>
              </a:rPr>
              <a:t>》</a:t>
            </a:r>
            <a:r>
              <a:rPr lang="zh-TW" altLang="en-US" sz="3600" b="1" dirty="0">
                <a:latin typeface="微軟正黑體" pitchFamily="34" charset="-120"/>
                <a:ea typeface="微軟正黑體" pitchFamily="34" charset="-120"/>
              </a:rPr>
              <a:t>第</a:t>
            </a:r>
            <a:r>
              <a:rPr lang="en-US" altLang="zh-TW" sz="3600" b="1" dirty="0">
                <a:latin typeface="微軟正黑體" pitchFamily="34" charset="-120"/>
                <a:ea typeface="微軟正黑體" pitchFamily="34" charset="-120"/>
              </a:rPr>
              <a:t>12</a:t>
            </a:r>
            <a:r>
              <a:rPr lang="zh-TW" altLang="en-US" sz="3600" b="1" dirty="0">
                <a:latin typeface="微軟正黑體" pitchFamily="34" charset="-120"/>
                <a:ea typeface="微軟正黑體" pitchFamily="34" charset="-120"/>
              </a:rPr>
              <a:t>條：</a:t>
            </a:r>
            <a:r>
              <a:rPr lang="zh-TW" altLang="en-US" sz="3600" b="1" dirty="0" smtClean="0">
                <a:latin typeface="微軟正黑體" pitchFamily="34" charset="-120"/>
                <a:ea typeface="微軟正黑體" pitchFamily="34" charset="-120"/>
              </a:rPr>
              <a:t>學校</a:t>
            </a:r>
            <a:r>
              <a:rPr lang="zh-TW" altLang="en-US" sz="3600" b="1" dirty="0">
                <a:latin typeface="微軟正黑體" pitchFamily="34" charset="-120"/>
                <a:ea typeface="微軟正黑體" pitchFamily="34" charset="-120"/>
              </a:rPr>
              <a:t>應尊重學生與教職員工之性別特質及性</a:t>
            </a:r>
            <a:r>
              <a:rPr lang="zh-TW" altLang="en-US" sz="3600" b="1" dirty="0" smtClean="0">
                <a:latin typeface="微軟正黑體" pitchFamily="34" charset="-120"/>
                <a:ea typeface="微軟正黑體" pitchFamily="34" charset="-120"/>
              </a:rPr>
              <a:t>傾向。</a:t>
            </a:r>
            <a:endParaRPr lang="en-US" altLang="zh-TW" sz="3600" b="1" dirty="0" smtClean="0">
              <a:latin typeface="微軟正黑體" pitchFamily="34" charset="-120"/>
              <a:ea typeface="微軟正黑體" pitchFamily="34" charset="-120"/>
            </a:endParaRPr>
          </a:p>
          <a:p>
            <a:r>
              <a:rPr lang="zh-TW" altLang="en-US" sz="3600" b="1" dirty="0" smtClean="0">
                <a:latin typeface="微軟正黑體" pitchFamily="34" charset="-120"/>
                <a:ea typeface="微軟正黑體" pitchFamily="34" charset="-120"/>
              </a:rPr>
              <a:t>性平課綱</a:t>
            </a:r>
            <a:endParaRPr lang="en-US" altLang="zh-TW" sz="3600" b="1" dirty="0" smtClean="0">
              <a:latin typeface="微軟正黑體" pitchFamily="34" charset="-120"/>
              <a:ea typeface="微軟正黑體" pitchFamily="34" charset="-120"/>
            </a:endParaRPr>
          </a:p>
          <a:p>
            <a:endParaRPr lang="en-US" altLang="zh-TW" sz="3600" b="1" dirty="0" smtClean="0">
              <a:latin typeface="微軟正黑體" pitchFamily="34" charset="-120"/>
              <a:ea typeface="微軟正黑體" pitchFamily="34" charset="-120"/>
            </a:endParaRPr>
          </a:p>
        </p:txBody>
      </p:sp>
      <p:graphicFrame>
        <p:nvGraphicFramePr>
          <p:cNvPr id="5" name="Group 27"/>
          <p:cNvGraphicFramePr>
            <a:graphicFrameLocks/>
          </p:cNvGraphicFramePr>
          <p:nvPr/>
        </p:nvGraphicFramePr>
        <p:xfrm>
          <a:off x="1115616" y="4293096"/>
          <a:ext cx="7499350" cy="1371600"/>
        </p:xfrm>
        <a:graphic>
          <a:graphicData uri="http://schemas.openxmlformats.org/drawingml/2006/table">
            <a:tbl>
              <a:tblPr/>
              <a:tblGrid>
                <a:gridCol w="2290762"/>
                <a:gridCol w="2124075"/>
                <a:gridCol w="3084513"/>
              </a:tblGrid>
              <a:tr h="411163">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主題軸</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主要概念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cs typeface="Times New Roman" pitchFamily="18" charset="0"/>
                        </a:rPr>
                        <a:t>次要概念</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444500">
                <a:tc rowSpan="2">
                  <a:txBody>
                    <a:bodyPr/>
                    <a:lstStyle/>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性別的</a:t>
                      </a:r>
                    </a:p>
                    <a:p>
                      <a:pPr marL="0" marR="0" lvl="0" indent="0" algn="ctr" defTabSz="914400" rtl="0" eaLnBrk="0" fontAlgn="base" latinLnBrk="0" hangingPunct="0">
                        <a:lnSpc>
                          <a:spcPct val="100000"/>
                        </a:lnSpc>
                        <a:spcBef>
                          <a:spcPct val="0"/>
                        </a:spcBef>
                        <a:spcAft>
                          <a:spcPct val="0"/>
                        </a:spcAft>
                        <a:buClr>
                          <a:schemeClr val="accent1"/>
                        </a:buClr>
                        <a:buSzPct val="70000"/>
                        <a:buFont typeface="Wingdings" pitchFamily="2" charset="2"/>
                        <a:buNone/>
                        <a:tabLst/>
                      </a:pPr>
                      <a:r>
                        <a:rPr kumimoji="0" lang="zh-TW" altLang="en-US" sz="2400" b="1" i="0" u="none" strike="noStrike" cap="none" normalizeH="0" baseline="0" dirty="0" smtClean="0">
                          <a:ln>
                            <a:noFill/>
                          </a:ln>
                          <a:solidFill>
                            <a:schemeClr val="tx1"/>
                          </a:solidFill>
                          <a:effectLst/>
                          <a:latin typeface="微軟正黑體" pitchFamily="34" charset="-120"/>
                          <a:ea typeface="微軟正黑體" pitchFamily="34" charset="-120"/>
                        </a:rPr>
                        <a:t>自我瞭解</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chemeClr val="tx1"/>
                          </a:solidFill>
                          <a:effectLst/>
                          <a:latin typeface="微軟正黑體" pitchFamily="34" charset="-120"/>
                          <a:ea typeface="微軟正黑體" pitchFamily="34" charset="-120"/>
                          <a:cs typeface="Times New Roman" pitchFamily="18" charset="0"/>
                        </a:rPr>
                        <a:t>性別認同</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smtClean="0">
                          <a:ln>
                            <a:noFill/>
                          </a:ln>
                          <a:solidFill>
                            <a:srgbClr val="0000CC"/>
                          </a:solidFill>
                          <a:effectLst/>
                          <a:latin typeface="微軟正黑體" pitchFamily="34" charset="-120"/>
                          <a:ea typeface="微軟正黑體" pitchFamily="34" charset="-120"/>
                          <a:cs typeface="Times New Roman" pitchFamily="18" charset="0"/>
                        </a:rPr>
                        <a:t>性取向</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384175">
                <a:tc vMerge="1">
                  <a:txBody>
                    <a:bodyPr/>
                    <a:lstStyle/>
                    <a:p>
                      <a:endParaRPr lang="zh-TW" altLang="en-US"/>
                    </a:p>
                  </a:txBody>
                  <a:tcPr/>
                </a:tc>
                <a:tc vMerge="1">
                  <a:txBody>
                    <a:bodyPr/>
                    <a:lstStyle/>
                    <a:p>
                      <a:endParaRPr lang="zh-TW"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2400" b="1" i="0" u="none" strike="noStrike" cap="none" normalizeH="0" baseline="0" dirty="0" smtClean="0">
                          <a:ln>
                            <a:noFill/>
                          </a:ln>
                          <a:solidFill>
                            <a:srgbClr val="FF0066"/>
                          </a:solidFill>
                          <a:effectLst/>
                          <a:latin typeface="微軟正黑體" pitchFamily="34" charset="-120"/>
                          <a:ea typeface="微軟正黑體" pitchFamily="34" charset="-120"/>
                          <a:cs typeface="Times New Roman" pitchFamily="18" charset="0"/>
                        </a:rPr>
                        <a:t>多元的性別特質</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 xmlns:p14="http://schemas.microsoft.com/office/powerpoint/2010/main" val="4108746480"/>
      </p:ext>
    </p:extLst>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3851275" y="2492375"/>
            <a:ext cx="9144000" cy="0"/>
          </a:xfrm>
          <a:prstGeom prst="rect">
            <a:avLst/>
          </a:prstGeom>
          <a:noFill/>
          <a:ln w="12700" cap="sq">
            <a:noFill/>
            <a:miter lim="800000"/>
            <a:headEnd type="none" w="sm" len="sm"/>
            <a:tailEnd type="none" w="sm" len="sm"/>
          </a:ln>
        </p:spPr>
        <p:txBody>
          <a:bodyPr>
            <a:spAutoFit/>
          </a:bodyPr>
          <a:lstStyle/>
          <a:p>
            <a:endParaRPr lang="zh-TW" altLang="en-US">
              <a:ea typeface="華康魏碑體" pitchFamily="65" charset="-120"/>
            </a:endParaRPr>
          </a:p>
        </p:txBody>
      </p:sp>
      <p:sp>
        <p:nvSpPr>
          <p:cNvPr id="214019" name="Rectangle 3"/>
          <p:cNvSpPr>
            <a:spLocks noChangeArrowheads="1"/>
          </p:cNvSpPr>
          <p:nvPr/>
        </p:nvSpPr>
        <p:spPr bwMode="auto">
          <a:xfrm>
            <a:off x="2579688" y="476250"/>
            <a:ext cx="4019550" cy="8318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defRPr/>
            </a:pPr>
            <a:r>
              <a:rPr kumimoji="0" lang="zh-TW" altLang="en-US" sz="4400" dirty="0">
                <a:solidFill>
                  <a:srgbClr val="FF0000"/>
                </a:solidFill>
              </a:rPr>
              <a:t> </a:t>
            </a:r>
            <a:r>
              <a:rPr kumimoji="0" lang="zh-TW" altLang="en-US" sz="4800" b="1" dirty="0">
                <a:solidFill>
                  <a:srgbClr val="0000FF"/>
                </a:solidFill>
                <a:latin typeface="微軟正黑體" pitchFamily="34" charset="-120"/>
                <a:ea typeface="微軟正黑體" pitchFamily="34" charset="-120"/>
              </a:rPr>
              <a:t>性別大補帖</a:t>
            </a:r>
          </a:p>
        </p:txBody>
      </p:sp>
      <p:sp>
        <p:nvSpPr>
          <p:cNvPr id="214020" name="Rectangle 4"/>
          <p:cNvSpPr>
            <a:spLocks noChangeArrowheads="1"/>
          </p:cNvSpPr>
          <p:nvPr/>
        </p:nvSpPr>
        <p:spPr bwMode="auto">
          <a:xfrm>
            <a:off x="941388" y="1379538"/>
            <a:ext cx="7704137" cy="64452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marL="457200" indent="-457200">
              <a:lnSpc>
                <a:spcPts val="3838"/>
              </a:lnSpc>
              <a:buFontTx/>
              <a:buBlip>
                <a:blip r:embed="rId3"/>
              </a:buBlip>
              <a:defRPr/>
            </a:pPr>
            <a:r>
              <a:rPr kumimoji="0" lang="zh-TW" altLang="en-US" sz="3200" dirty="0">
                <a:solidFill>
                  <a:srgbClr val="006600"/>
                </a:solidFill>
                <a:latin typeface="+mj-ea"/>
                <a:ea typeface="+mj-ea"/>
                <a:hlinkClick r:id="rId4" action="ppaction://hlinkfile"/>
              </a:rPr>
              <a:t>性別刻板印象 </a:t>
            </a:r>
            <a:endParaRPr kumimoji="0" lang="zh-TW" altLang="en-US" sz="3600" dirty="0">
              <a:solidFill>
                <a:srgbClr val="006600"/>
              </a:solidFill>
              <a:latin typeface="+mj-ea"/>
              <a:ea typeface="+mj-ea"/>
            </a:endParaRPr>
          </a:p>
          <a:p>
            <a:pPr marL="361950">
              <a:lnSpc>
                <a:spcPts val="4100"/>
              </a:lnSpc>
              <a:spcAft>
                <a:spcPts val="1200"/>
              </a:spcAft>
              <a:defRPr/>
            </a:pPr>
            <a:r>
              <a:rPr kumimoji="0" lang="zh-TW" altLang="en-US" sz="3200" dirty="0">
                <a:solidFill>
                  <a:srgbClr val="6600FF"/>
                </a:solidFill>
                <a:latin typeface="+mj-ea"/>
                <a:ea typeface="+mj-ea"/>
              </a:rPr>
              <a:t>忽略個人的特質及人與人之間的個別差異，只根據性別來預期一個人的人格特質或行為表現，造成了對個人的限制、壓迫，或權利的剝奪。</a:t>
            </a:r>
            <a:endParaRPr kumimoji="0" lang="en-US" altLang="zh-TW" sz="3200" dirty="0">
              <a:solidFill>
                <a:srgbClr val="6600FF"/>
              </a:solidFill>
              <a:latin typeface="+mj-ea"/>
              <a:ea typeface="+mj-ea"/>
            </a:endParaRPr>
          </a:p>
          <a:p>
            <a:pPr marL="457200" indent="-457200">
              <a:lnSpc>
                <a:spcPts val="4100"/>
              </a:lnSpc>
              <a:buClr>
                <a:srgbClr val="006600"/>
              </a:buClr>
              <a:buSzPct val="90000"/>
              <a:buFontTx/>
              <a:buBlip>
                <a:blip r:embed="rId3"/>
              </a:buBlip>
              <a:defRPr/>
            </a:pPr>
            <a:r>
              <a:rPr kumimoji="0" lang="zh-TW" altLang="en-US" sz="3200" dirty="0">
                <a:solidFill>
                  <a:srgbClr val="006600"/>
                </a:solidFill>
                <a:latin typeface="+mj-ea"/>
                <a:ea typeface="+mj-ea"/>
                <a:hlinkClick r:id="rId5" action="ppaction://hlinksldjump"/>
              </a:rPr>
              <a:t>性別</a:t>
            </a:r>
            <a:r>
              <a:rPr kumimoji="0" lang="zh-TW" altLang="en-US" sz="3200" dirty="0">
                <a:solidFill>
                  <a:srgbClr val="006600"/>
                </a:solidFill>
                <a:latin typeface="+mj-ea"/>
                <a:ea typeface="+mj-ea"/>
                <a:hlinkClick r:id="rId6" action="ppaction://hlinkfile"/>
              </a:rPr>
              <a:t>歧視</a:t>
            </a:r>
            <a:r>
              <a:rPr kumimoji="0" lang="zh-TW" altLang="en-US" sz="3200" dirty="0">
                <a:solidFill>
                  <a:srgbClr val="006600"/>
                </a:solidFill>
                <a:latin typeface="+mj-ea"/>
                <a:ea typeface="+mj-ea"/>
              </a:rPr>
              <a:t> </a:t>
            </a:r>
            <a:endParaRPr kumimoji="0" lang="en-US" altLang="zh-TW" sz="3600" dirty="0">
              <a:solidFill>
                <a:srgbClr val="006600"/>
              </a:solidFill>
              <a:latin typeface="+mj-ea"/>
              <a:ea typeface="+mj-ea"/>
            </a:endParaRPr>
          </a:p>
          <a:p>
            <a:pPr marL="361950">
              <a:lnSpc>
                <a:spcPts val="4100"/>
              </a:lnSpc>
              <a:buClr>
                <a:srgbClr val="006600"/>
              </a:buClr>
              <a:buSzPct val="90000"/>
              <a:defRPr/>
            </a:pPr>
            <a:r>
              <a:rPr lang="zh-TW" altLang="en-US" sz="3200" dirty="0">
                <a:solidFill>
                  <a:srgbClr val="6600FF"/>
                </a:solidFill>
                <a:latin typeface="+mj-ea"/>
                <a:ea typeface="+mj-ea"/>
              </a:rPr>
              <a:t>因為性別偏見，進而作出實際的行為，導致對該性別不利的後果</a:t>
            </a:r>
            <a:r>
              <a:rPr lang="zh-TW" altLang="en-US" sz="3200" dirty="0">
                <a:solidFill>
                  <a:srgbClr val="6600FF"/>
                </a:solidFill>
                <a:latin typeface="+mj-ea"/>
                <a:ea typeface="+mj-ea"/>
                <a:hlinkClick r:id="rId7" action="ppaction://hlinksldjump"/>
              </a:rPr>
              <a:t>。</a:t>
            </a:r>
            <a:endParaRPr lang="zh-TW" altLang="en-US" sz="3200" dirty="0">
              <a:solidFill>
                <a:srgbClr val="6600FF"/>
              </a:solidFill>
              <a:latin typeface="+mj-ea"/>
              <a:ea typeface="+mj-ea"/>
            </a:endParaRPr>
          </a:p>
          <a:p>
            <a:pPr>
              <a:defRPr/>
            </a:pPr>
            <a:endParaRPr kumimoji="0" lang="en-US" altLang="zh-TW" sz="3200" dirty="0">
              <a:latin typeface="標楷體" pitchFamily="65" charset="-120"/>
              <a:ea typeface="新細明體" pitchFamily="18" charset="-120"/>
            </a:endParaRPr>
          </a:p>
          <a:p>
            <a:pPr>
              <a:defRPr/>
            </a:pPr>
            <a:endParaRPr kumimoji="0" lang="en-US" altLang="zh-TW" sz="3200" dirty="0">
              <a:latin typeface="標楷體" pitchFamily="65" charset="-120"/>
              <a:ea typeface="新細明體" pitchFamily="18" charset="-120"/>
            </a:endParaRPr>
          </a:p>
          <a:p>
            <a:pPr>
              <a:defRPr/>
            </a:pPr>
            <a:endParaRPr kumimoji="0" lang="zh-TW" altLang="en-US" sz="3200" dirty="0">
              <a:latin typeface="標楷體" pitchFamily="65" charset="-120"/>
              <a:ea typeface="新細明體" pitchFamily="18" charset="-120"/>
            </a:endParaRPr>
          </a:p>
          <a:p>
            <a:pPr>
              <a:defRPr/>
            </a:pPr>
            <a:endParaRPr kumimoji="0" lang="zh-TW" altLang="en-US" sz="3600"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14020">
                                            <p:txEl>
                                              <p:pRg st="0" end="0"/>
                                            </p:txEl>
                                          </p:spTgt>
                                        </p:tgtEl>
                                        <p:attrNameLst>
                                          <p:attrName>style.visibility</p:attrName>
                                        </p:attrNameLst>
                                      </p:cBhvr>
                                      <p:to>
                                        <p:strVal val="visible"/>
                                      </p:to>
                                    </p:set>
                                    <p:animEffect transition="in" filter="blinds(horizontal)">
                                      <p:cBhvr>
                                        <p:cTn id="7" dur="500"/>
                                        <p:tgtEl>
                                          <p:spTgt spid="214020">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14020">
                                            <p:txEl>
                                              <p:pRg st="1" end="1"/>
                                            </p:txEl>
                                          </p:spTgt>
                                        </p:tgtEl>
                                        <p:attrNameLst>
                                          <p:attrName>style.visibility</p:attrName>
                                        </p:attrNameLst>
                                      </p:cBhvr>
                                      <p:to>
                                        <p:strVal val="visible"/>
                                      </p:to>
                                    </p:set>
                                    <p:animEffect transition="in" filter="blinds(horizontal)">
                                      <p:cBhvr>
                                        <p:cTn id="10" dur="500"/>
                                        <p:tgtEl>
                                          <p:spTgt spid="214020">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14020">
                                            <p:txEl>
                                              <p:pRg st="2" end="2"/>
                                            </p:txEl>
                                          </p:spTgt>
                                        </p:tgtEl>
                                        <p:attrNameLst>
                                          <p:attrName>style.visibility</p:attrName>
                                        </p:attrNameLst>
                                      </p:cBhvr>
                                      <p:to>
                                        <p:strVal val="visible"/>
                                      </p:to>
                                    </p:set>
                                    <p:animEffect transition="in" filter="blinds(horizontal)">
                                      <p:cBhvr>
                                        <p:cTn id="13" dur="500"/>
                                        <p:tgtEl>
                                          <p:spTgt spid="214020">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214020">
                                            <p:txEl>
                                              <p:pRg st="3" end="3"/>
                                            </p:txEl>
                                          </p:spTgt>
                                        </p:tgtEl>
                                        <p:attrNameLst>
                                          <p:attrName>style.visibility</p:attrName>
                                        </p:attrNameLst>
                                      </p:cBhvr>
                                      <p:to>
                                        <p:strVal val="visible"/>
                                      </p:to>
                                    </p:set>
                                    <p:animEffect transition="in" filter="blinds(horizontal)">
                                      <p:cBhvr>
                                        <p:cTn id="16" dur="500"/>
                                        <p:tgtEl>
                                          <p:spTgt spid="21402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258888" y="188913"/>
            <a:ext cx="7129462" cy="641350"/>
          </a:xfrm>
        </p:spPr>
        <p:txBody>
          <a:bodyPr/>
          <a:lstStyle/>
          <a:p>
            <a:pPr algn="l" eaLnBrk="1" hangingPunct="1"/>
            <a:r>
              <a:rPr lang="zh-TW" altLang="en-US" sz="4800" b="1" dirty="0" smtClean="0">
                <a:solidFill>
                  <a:srgbClr val="0000FF"/>
                </a:solidFill>
                <a:latin typeface="微軟正黑體" pitchFamily="34" charset="-120"/>
              </a:rPr>
              <a:t>          生活</a:t>
            </a:r>
            <a:r>
              <a:rPr lang="en-US" altLang="zh-TW" sz="4800" b="1" dirty="0" smtClean="0">
                <a:solidFill>
                  <a:srgbClr val="0000FF"/>
                </a:solidFill>
                <a:latin typeface="微軟正黑體" pitchFamily="34" charset="-120"/>
              </a:rPr>
              <a:t>--</a:t>
            </a:r>
            <a:r>
              <a:rPr lang="zh-TW" altLang="en-US" sz="4800" b="1" dirty="0" smtClean="0">
                <a:solidFill>
                  <a:srgbClr val="0000FF"/>
                </a:solidFill>
                <a:latin typeface="微軟正黑體" pitchFamily="34" charset="-120"/>
              </a:rPr>
              <a:t>文字</a:t>
            </a:r>
          </a:p>
        </p:txBody>
      </p:sp>
      <p:sp>
        <p:nvSpPr>
          <p:cNvPr id="16387" name="Text Box 4"/>
          <p:cNvSpPr txBox="1">
            <a:spLocks noChangeArrowheads="1"/>
          </p:cNvSpPr>
          <p:nvPr/>
        </p:nvSpPr>
        <p:spPr bwMode="auto">
          <a:xfrm>
            <a:off x="1692275" y="5445125"/>
            <a:ext cx="4103688" cy="457200"/>
          </a:xfrm>
          <a:prstGeom prst="rect">
            <a:avLst/>
          </a:prstGeom>
          <a:noFill/>
          <a:ln w="12700">
            <a:noFill/>
            <a:miter lim="800000"/>
            <a:headEnd type="none" w="sm" len="sm"/>
            <a:tailEnd type="none" w="sm" len="sm"/>
          </a:ln>
        </p:spPr>
        <p:txBody>
          <a:bodyPr>
            <a:spAutoFit/>
          </a:bodyPr>
          <a:lstStyle/>
          <a:p>
            <a:pPr>
              <a:spcBef>
                <a:spcPct val="50000"/>
              </a:spcBef>
            </a:pPr>
            <a:endParaRPr lang="zh-TW" altLang="zh-TW" sz="2400">
              <a:latin typeface="Times New Roman" pitchFamily="18" charset="0"/>
              <a:ea typeface="新細明體" pitchFamily="18" charset="-120"/>
            </a:endParaRPr>
          </a:p>
        </p:txBody>
      </p:sp>
      <p:pic>
        <p:nvPicPr>
          <p:cNvPr id="17412" name="Picture 6"/>
          <p:cNvPicPr>
            <a:picLocks noChangeAspect="1" noChangeArrowheads="1"/>
          </p:cNvPicPr>
          <p:nvPr/>
        </p:nvPicPr>
        <p:blipFill>
          <a:blip r:embed="rId4" cstate="print"/>
          <a:srcRect l="5037" t="50400" r="5849" b="22403"/>
          <a:stretch>
            <a:fillRect/>
          </a:stretch>
        </p:blipFill>
        <p:spPr bwMode="auto">
          <a:xfrm>
            <a:off x="395288" y="1282700"/>
            <a:ext cx="8424862" cy="2830513"/>
          </a:xfrm>
          <a:prstGeom prst="rect">
            <a:avLst/>
          </a:prstGeom>
          <a:noFill/>
          <a:ln w="9525">
            <a:noFill/>
            <a:miter lim="800000"/>
            <a:headEnd/>
            <a:tailEnd/>
          </a:ln>
        </p:spPr>
      </p:pic>
      <p:pic>
        <p:nvPicPr>
          <p:cNvPr id="17413" name="Picture 7"/>
          <p:cNvPicPr>
            <a:picLocks noChangeAspect="1" noChangeArrowheads="1"/>
          </p:cNvPicPr>
          <p:nvPr/>
        </p:nvPicPr>
        <p:blipFill>
          <a:blip r:embed="rId5" cstate="print"/>
          <a:srcRect l="3830" t="51030" r="6352" b="21974"/>
          <a:stretch>
            <a:fillRect/>
          </a:stretch>
        </p:blipFill>
        <p:spPr bwMode="auto">
          <a:xfrm>
            <a:off x="395288" y="4194175"/>
            <a:ext cx="8424862" cy="2663825"/>
          </a:xfrm>
          <a:prstGeom prst="rect">
            <a:avLst/>
          </a:prstGeom>
          <a:noFill/>
          <a:ln w="12700">
            <a:noFill/>
            <a:miter lim="800000"/>
            <a:headEnd type="none" w="sm" len="sm"/>
            <a:tailEnd type="none" w="sm" len="sm"/>
          </a:ln>
        </p:spPr>
      </p:pic>
      <p:sp>
        <p:nvSpPr>
          <p:cNvPr id="858121" name="Rectangle 9"/>
          <p:cNvSpPr>
            <a:spLocks noChangeArrowheads="1"/>
          </p:cNvSpPr>
          <p:nvPr/>
        </p:nvSpPr>
        <p:spPr bwMode="auto">
          <a:xfrm>
            <a:off x="684213" y="3914775"/>
            <a:ext cx="1511300" cy="396875"/>
          </a:xfrm>
          <a:prstGeom prst="rect">
            <a:avLst/>
          </a:prstGeom>
          <a:noFill/>
          <a:ln w="9525">
            <a:noFill/>
            <a:miter lim="800000"/>
            <a:headEnd/>
            <a:tailEnd/>
          </a:ln>
          <a:effectLst/>
        </p:spPr>
        <p:txBody>
          <a:bodyPr>
            <a:spAutoFit/>
          </a:bodyPr>
          <a:lstStyle/>
          <a:p>
            <a:pPr>
              <a:defRPr/>
            </a:pPr>
            <a:r>
              <a:rPr kumimoji="0" lang="zh-TW" altLang="en-US" sz="2000" b="1" dirty="0">
                <a:solidFill>
                  <a:srgbClr val="F35415"/>
                </a:solidFill>
                <a:effectLst>
                  <a:outerShdw blurRad="38100" dist="38100" dir="2700000" algn="tl">
                    <a:srgbClr val="000000"/>
                  </a:outerShdw>
                </a:effectLst>
                <a:ea typeface="新細明體" pitchFamily="18" charset="-120"/>
              </a:rPr>
              <a:t>人妖</a:t>
            </a:r>
          </a:p>
        </p:txBody>
      </p:sp>
      <p:sp>
        <p:nvSpPr>
          <p:cNvPr id="858125" name="AutoShape 13"/>
          <p:cNvSpPr>
            <a:spLocks noChangeArrowheads="1"/>
          </p:cNvSpPr>
          <p:nvPr/>
        </p:nvSpPr>
        <p:spPr bwMode="auto">
          <a:xfrm>
            <a:off x="2987675" y="1628775"/>
            <a:ext cx="4321175" cy="1093788"/>
          </a:xfrm>
          <a:prstGeom prst="wedgeEllipseCallout">
            <a:avLst>
              <a:gd name="adj1" fmla="val -65296"/>
              <a:gd name="adj2" fmla="val 83074"/>
            </a:avLst>
          </a:prstGeom>
          <a:solidFill>
            <a:srgbClr val="FFFF99"/>
          </a:solidFill>
          <a:ln w="9525">
            <a:solidFill>
              <a:schemeClr val="tx1"/>
            </a:solidFill>
            <a:miter lim="800000"/>
            <a:headEnd/>
            <a:tailEnd/>
          </a:ln>
          <a:effectLst/>
        </p:spPr>
        <p:txBody>
          <a:bodyPr/>
          <a:lstStyle/>
          <a:p>
            <a:pPr lvl="1">
              <a:spcBef>
                <a:spcPct val="20000"/>
              </a:spcBef>
              <a:buClr>
                <a:srgbClr val="FF6600"/>
              </a:buClr>
              <a:buSzPct val="110000"/>
              <a:buFont typeface="Wingdings" pitchFamily="2" charset="2"/>
              <a:buNone/>
              <a:defRPr/>
            </a:pPr>
            <a:r>
              <a:rPr kumimoji="0" lang="zh-TW" altLang="en-US" sz="2800" dirty="0">
                <a:solidFill>
                  <a:srgbClr val="7030A0"/>
                </a:solidFill>
                <a:ea typeface="華康儷金黑" pitchFamily="49" charset="-120"/>
              </a:rPr>
              <a:t>男子言談舉止</a:t>
            </a:r>
          </a:p>
          <a:p>
            <a:pPr lvl="1">
              <a:spcBef>
                <a:spcPct val="20000"/>
              </a:spcBef>
              <a:buClr>
                <a:srgbClr val="FF6600"/>
              </a:buClr>
              <a:buSzPct val="110000"/>
              <a:buFont typeface="Wingdings" pitchFamily="2" charset="2"/>
              <a:buNone/>
              <a:defRPr/>
            </a:pPr>
            <a:r>
              <a:rPr kumimoji="0" lang="zh-TW" altLang="en-US" sz="2800" dirty="0">
                <a:solidFill>
                  <a:srgbClr val="7030A0"/>
                </a:solidFill>
                <a:ea typeface="華康儷金黑" pitchFamily="49" charset="-120"/>
              </a:rPr>
              <a:t>陰柔有如女子。</a:t>
            </a:r>
          </a:p>
          <a:p>
            <a:pPr algn="ctr">
              <a:defRPr/>
            </a:pPr>
            <a:endParaRPr lang="en-US" altLang="zh-TW" dirty="0">
              <a:solidFill>
                <a:srgbClr val="CC0000"/>
              </a:solidFill>
              <a:effectLst>
                <a:outerShdw blurRad="38100" dist="38100" dir="2700000" algn="tl">
                  <a:srgbClr val="000000"/>
                </a:outerShdw>
              </a:effectLst>
              <a:ea typeface="華康儷金黑" pitchFamily="49" charset="-120"/>
            </a:endParaRPr>
          </a:p>
        </p:txBody>
      </p:sp>
      <p:sp>
        <p:nvSpPr>
          <p:cNvPr id="858126" name="AutoShape 14">
            <a:hlinkClick r:id="rId6" action="ppaction://hlinksldjump"/>
          </p:cNvPr>
          <p:cNvSpPr>
            <a:spLocks noChangeArrowheads="1"/>
          </p:cNvSpPr>
          <p:nvPr/>
        </p:nvSpPr>
        <p:spPr bwMode="auto">
          <a:xfrm>
            <a:off x="3924300" y="3716338"/>
            <a:ext cx="5400675" cy="1584325"/>
          </a:xfrm>
          <a:prstGeom prst="wedgeEllipseCallout">
            <a:avLst>
              <a:gd name="adj1" fmla="val -78028"/>
              <a:gd name="adj2" fmla="val 53736"/>
            </a:avLst>
          </a:prstGeom>
          <a:solidFill>
            <a:srgbClr val="FFFF99"/>
          </a:solidFill>
          <a:ln w="9525">
            <a:solidFill>
              <a:schemeClr val="tx1"/>
            </a:solidFill>
            <a:miter lim="800000"/>
            <a:headEnd/>
            <a:tailEnd/>
          </a:ln>
        </p:spPr>
        <p:txBody>
          <a:bodyPr/>
          <a:lstStyle/>
          <a:p>
            <a:pPr lvl="1">
              <a:spcBef>
                <a:spcPct val="20000"/>
              </a:spcBef>
              <a:buClr>
                <a:srgbClr val="FF6600"/>
              </a:buClr>
              <a:buSzPct val="110000"/>
              <a:buFont typeface="Wingdings" pitchFamily="2" charset="2"/>
              <a:buNone/>
            </a:pPr>
            <a:r>
              <a:rPr kumimoji="0" lang="zh-TW" altLang="en-US" sz="2800" dirty="0">
                <a:solidFill>
                  <a:srgbClr val="7030A0"/>
                </a:solidFill>
                <a:latin typeface="華康儷金黑" pitchFamily="49" charset="-120"/>
                <a:ea typeface="華康儷金黑" pitchFamily="49" charset="-120"/>
              </a:rPr>
              <a:t>男扮女  女扮男</a:t>
            </a:r>
          </a:p>
          <a:p>
            <a:pPr lvl="1">
              <a:spcBef>
                <a:spcPct val="20000"/>
              </a:spcBef>
              <a:buClr>
                <a:srgbClr val="FF6600"/>
              </a:buClr>
              <a:buSzPct val="110000"/>
              <a:buFont typeface="Wingdings" pitchFamily="2" charset="2"/>
              <a:buNone/>
            </a:pPr>
            <a:r>
              <a:rPr kumimoji="0" lang="zh-TW" altLang="en-US" sz="2800" dirty="0">
                <a:solidFill>
                  <a:srgbClr val="7030A0"/>
                </a:solidFill>
                <a:latin typeface="華康儷金黑" pitchFamily="49" charset="-120"/>
                <a:ea typeface="華康儷金黑" pitchFamily="49" charset="-120"/>
              </a:rPr>
              <a:t>行為怪異 不守常法</a:t>
            </a:r>
          </a:p>
          <a:p>
            <a:pPr algn="ctr"/>
            <a:endParaRPr lang="en-US" altLang="zh-TW" dirty="0">
              <a:solidFill>
                <a:srgbClr val="CC0000"/>
              </a:solidFill>
              <a:latin typeface="華康儷金黑" pitchFamily="49" charset="-120"/>
              <a:ea typeface="華康儷金黑" pitchFamily="49" charset="-120"/>
            </a:endParaRPr>
          </a:p>
        </p:txBody>
      </p:sp>
      <p:sp>
        <p:nvSpPr>
          <p:cNvPr id="9" name="Rectangle 2"/>
          <p:cNvSpPr txBox="1">
            <a:spLocks noChangeArrowheads="1"/>
          </p:cNvSpPr>
          <p:nvPr/>
        </p:nvSpPr>
        <p:spPr bwMode="auto">
          <a:xfrm>
            <a:off x="684213" y="611188"/>
            <a:ext cx="7851775" cy="220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lgn="r" rtl="0" eaLnBrk="0" fontAlgn="base" hangingPunct="0">
              <a:spcBef>
                <a:spcPct val="0"/>
              </a:spcBef>
              <a:spcAft>
                <a:spcPct val="0"/>
              </a:spcAft>
              <a:defRPr sz="2400">
                <a:solidFill>
                  <a:schemeClr val="tx1"/>
                </a:solidFill>
                <a:latin typeface="+mj-lt"/>
                <a:ea typeface="+mj-ea"/>
                <a:cs typeface="华文细黑"/>
              </a:defRPr>
            </a:lvl1pPr>
            <a:lvl2pPr algn="r" rtl="0" eaLnBrk="0" fontAlgn="base" hangingPunct="0">
              <a:spcBef>
                <a:spcPct val="0"/>
              </a:spcBef>
              <a:spcAft>
                <a:spcPct val="0"/>
              </a:spcAft>
              <a:defRPr sz="2400">
                <a:solidFill>
                  <a:schemeClr val="tx1"/>
                </a:solidFill>
                <a:latin typeface="Trebuchet MS" pitchFamily="34" charset="0"/>
                <a:ea typeface="微軟正黑體" pitchFamily="34" charset="-120"/>
                <a:cs typeface="华文细黑"/>
              </a:defRPr>
            </a:lvl2pPr>
            <a:lvl3pPr algn="r" rtl="0" eaLnBrk="0" fontAlgn="base" hangingPunct="0">
              <a:spcBef>
                <a:spcPct val="0"/>
              </a:spcBef>
              <a:spcAft>
                <a:spcPct val="0"/>
              </a:spcAft>
              <a:defRPr sz="2400">
                <a:solidFill>
                  <a:schemeClr val="tx1"/>
                </a:solidFill>
                <a:latin typeface="Trebuchet MS" pitchFamily="34" charset="0"/>
                <a:ea typeface="微軟正黑體" pitchFamily="34" charset="-120"/>
                <a:cs typeface="华文细黑"/>
              </a:defRPr>
            </a:lvl3pPr>
            <a:lvl4pPr algn="r" rtl="0" eaLnBrk="0" fontAlgn="base" hangingPunct="0">
              <a:spcBef>
                <a:spcPct val="0"/>
              </a:spcBef>
              <a:spcAft>
                <a:spcPct val="0"/>
              </a:spcAft>
              <a:defRPr sz="2400">
                <a:solidFill>
                  <a:schemeClr val="tx1"/>
                </a:solidFill>
                <a:latin typeface="Trebuchet MS" pitchFamily="34" charset="0"/>
                <a:ea typeface="微軟正黑體" pitchFamily="34" charset="-120"/>
                <a:cs typeface="华文细黑"/>
              </a:defRPr>
            </a:lvl4pPr>
            <a:lvl5pPr algn="r" rtl="0" eaLnBrk="0" fontAlgn="base" hangingPunct="0">
              <a:spcBef>
                <a:spcPct val="0"/>
              </a:spcBef>
              <a:spcAft>
                <a:spcPct val="0"/>
              </a:spcAft>
              <a:defRPr sz="2400">
                <a:solidFill>
                  <a:schemeClr val="tx1"/>
                </a:solidFill>
                <a:latin typeface="Trebuchet MS" pitchFamily="34" charset="0"/>
                <a:ea typeface="微軟正黑體" pitchFamily="34" charset="-120"/>
                <a:cs typeface="华文细黑"/>
              </a:defRPr>
            </a:lvl5pPr>
            <a:lvl6pPr marL="457200" algn="r" rtl="0" eaLnBrk="1" fontAlgn="base" hangingPunct="1">
              <a:spcBef>
                <a:spcPct val="0"/>
              </a:spcBef>
              <a:spcAft>
                <a:spcPct val="0"/>
              </a:spcAft>
              <a:defRPr sz="2400">
                <a:solidFill>
                  <a:schemeClr val="tx1"/>
                </a:solidFill>
                <a:latin typeface="Arial" charset="0"/>
                <a:ea typeface="华文细黑" pitchFamily="2" charset="-122"/>
              </a:defRPr>
            </a:lvl6pPr>
            <a:lvl7pPr marL="914400" algn="r" rtl="0" eaLnBrk="1" fontAlgn="base" hangingPunct="1">
              <a:spcBef>
                <a:spcPct val="0"/>
              </a:spcBef>
              <a:spcAft>
                <a:spcPct val="0"/>
              </a:spcAft>
              <a:defRPr sz="2400">
                <a:solidFill>
                  <a:schemeClr val="tx1"/>
                </a:solidFill>
                <a:latin typeface="Arial" charset="0"/>
                <a:ea typeface="华文细黑" pitchFamily="2" charset="-122"/>
              </a:defRPr>
            </a:lvl7pPr>
            <a:lvl8pPr marL="1371600" algn="r" rtl="0" eaLnBrk="1" fontAlgn="base" hangingPunct="1">
              <a:spcBef>
                <a:spcPct val="0"/>
              </a:spcBef>
              <a:spcAft>
                <a:spcPct val="0"/>
              </a:spcAft>
              <a:defRPr sz="2400">
                <a:solidFill>
                  <a:schemeClr val="tx1"/>
                </a:solidFill>
                <a:latin typeface="Arial" charset="0"/>
                <a:ea typeface="华文细黑" pitchFamily="2" charset="-122"/>
              </a:defRPr>
            </a:lvl8pPr>
            <a:lvl9pPr marL="1828800" algn="r" rtl="0" eaLnBrk="1" fontAlgn="base" hangingPunct="1">
              <a:spcBef>
                <a:spcPct val="0"/>
              </a:spcBef>
              <a:spcAft>
                <a:spcPct val="0"/>
              </a:spcAft>
              <a:defRPr sz="2400">
                <a:solidFill>
                  <a:schemeClr val="tx1"/>
                </a:solidFill>
                <a:latin typeface="Arial" charset="0"/>
                <a:ea typeface="华文细黑" pitchFamily="2" charset="-122"/>
              </a:defRPr>
            </a:lvl9pPr>
          </a:lstStyle>
          <a:p>
            <a:pPr>
              <a:defRPr/>
            </a:pPr>
            <a:r>
              <a:rPr kumimoji="0" lang="zh-TW" altLang="en-US" sz="4800" b="1" kern="0" dirty="0" smtClean="0">
                <a:solidFill>
                  <a:srgbClr val="0000FF"/>
                </a:solidFill>
                <a:latin typeface="微軟正黑體" pitchFamily="34" charset="-120"/>
              </a:rPr>
              <a:t>          </a:t>
            </a:r>
            <a:r>
              <a:rPr lang="en-US" altLang="zh-TW" sz="2500" dirty="0" smtClean="0">
                <a:hlinkClick r:id="rId7"/>
              </a:rPr>
              <a:t>http://www.wretch.cc/blog/miaoliyouth/21752880</a:t>
            </a:r>
            <a:endParaRPr lang="en-US" altLang="zh-TW" sz="2500" dirty="0" smtClean="0"/>
          </a:p>
        </p:txBody>
      </p:sp>
    </p:spTree>
    <p:custDataLst>
      <p:tags r:id="rId1"/>
    </p:custData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58121"/>
                                        </p:tgtEl>
                                        <p:attrNameLst>
                                          <p:attrName>style.visibility</p:attrName>
                                        </p:attrNameLst>
                                      </p:cBhvr>
                                      <p:to>
                                        <p:strVal val="visible"/>
                                      </p:to>
                                    </p:set>
                                    <p:animEffect transition="in" filter="blinds(horizontal)">
                                      <p:cBhvr>
                                        <p:cTn id="7" dur="500"/>
                                        <p:tgtEl>
                                          <p:spTgt spid="858121"/>
                                        </p:tgtEl>
                                      </p:cBhvr>
                                    </p:animEffect>
                                  </p:childTnLst>
                                </p:cTn>
                              </p:par>
                              <p:par>
                                <p:cTn id="8" presetID="3" presetClass="entr" presetSubtype="10" fill="hold" nodeType="withEffect">
                                  <p:stCondLst>
                                    <p:cond delay="0"/>
                                  </p:stCondLst>
                                  <p:childTnLst>
                                    <p:set>
                                      <p:cBhvr>
                                        <p:cTn id="9" dur="1" fill="hold">
                                          <p:stCondLst>
                                            <p:cond delay="0"/>
                                          </p:stCondLst>
                                        </p:cTn>
                                        <p:tgtEl>
                                          <p:spTgt spid="17412"/>
                                        </p:tgtEl>
                                        <p:attrNameLst>
                                          <p:attrName>style.visibility</p:attrName>
                                        </p:attrNameLst>
                                      </p:cBhvr>
                                      <p:to>
                                        <p:strVal val="visible"/>
                                      </p:to>
                                    </p:set>
                                    <p:animEffect transition="in" filter="blinds(horizontal)">
                                      <p:cBhvr>
                                        <p:cTn id="10" dur="500"/>
                                        <p:tgtEl>
                                          <p:spTgt spid="17412"/>
                                        </p:tgtEl>
                                      </p:cBhvr>
                                    </p:animEffect>
                                  </p:childTnLst>
                                </p:cTn>
                              </p:par>
                              <p:par>
                                <p:cTn id="11" presetID="3" presetClass="entr" presetSubtype="10" fill="hold" nodeType="withEffect">
                                  <p:stCondLst>
                                    <p:cond delay="0"/>
                                  </p:stCondLst>
                                  <p:childTnLst>
                                    <p:set>
                                      <p:cBhvr>
                                        <p:cTn id="12" dur="1" fill="hold">
                                          <p:stCondLst>
                                            <p:cond delay="0"/>
                                          </p:stCondLst>
                                        </p:cTn>
                                        <p:tgtEl>
                                          <p:spTgt spid="17413"/>
                                        </p:tgtEl>
                                        <p:attrNameLst>
                                          <p:attrName>style.visibility</p:attrName>
                                        </p:attrNameLst>
                                      </p:cBhvr>
                                      <p:to>
                                        <p:strVal val="visible"/>
                                      </p:to>
                                    </p:set>
                                    <p:animEffect transition="in" filter="blinds(horizontal)">
                                      <p:cBhvr>
                                        <p:cTn id="13" dur="500"/>
                                        <p:tgtEl>
                                          <p:spTgt spid="174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58126"/>
                                        </p:tgtEl>
                                        <p:attrNameLst>
                                          <p:attrName>style.visibility</p:attrName>
                                        </p:attrNameLst>
                                      </p:cBhvr>
                                      <p:to>
                                        <p:strVal val="visible"/>
                                      </p:to>
                                    </p:set>
                                    <p:animEffect transition="in" filter="blinds(horizontal)">
                                      <p:cBhvr>
                                        <p:cTn id="16" dur="500"/>
                                        <p:tgtEl>
                                          <p:spTgt spid="85812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58125"/>
                                        </p:tgtEl>
                                        <p:attrNameLst>
                                          <p:attrName>style.visibility</p:attrName>
                                        </p:attrNameLst>
                                      </p:cBhvr>
                                      <p:to>
                                        <p:strVal val="visible"/>
                                      </p:to>
                                    </p:set>
                                    <p:animEffect transition="in" filter="blinds(horizontal)">
                                      <p:cBhvr>
                                        <p:cTn id="19" dur="500"/>
                                        <p:tgtEl>
                                          <p:spTgt spid="85812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8121" grpId="0"/>
      <p:bldP spid="858125" grpId="0" animBg="1"/>
      <p:bldP spid="858126"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title"/>
          </p:nvPr>
        </p:nvSpPr>
        <p:spPr>
          <a:xfrm>
            <a:off x="468313" y="404813"/>
            <a:ext cx="5832475" cy="692150"/>
          </a:xfrm>
        </p:spPr>
        <p:txBody>
          <a:bodyPr/>
          <a:lstStyle/>
          <a:p>
            <a:pPr algn="l"/>
            <a:r>
              <a:rPr lang="zh-TW" altLang="en-US" sz="4800" b="1" dirty="0" smtClean="0">
                <a:latin typeface="+mj-ea"/>
              </a:rPr>
              <a:t>重大議題</a:t>
            </a:r>
          </a:p>
        </p:txBody>
      </p:sp>
      <p:sp>
        <p:nvSpPr>
          <p:cNvPr id="3" name="內容版面配置區 2"/>
          <p:cNvSpPr>
            <a:spLocks noGrp="1"/>
          </p:cNvSpPr>
          <p:nvPr>
            <p:ph idx="1"/>
          </p:nvPr>
        </p:nvSpPr>
        <p:spPr/>
        <p:txBody>
          <a:bodyPr/>
          <a:lstStyle/>
          <a:p>
            <a:pPr>
              <a:defRPr/>
            </a:pPr>
            <a:r>
              <a:rPr lang="zh-TW" altLang="en-US" sz="3000" b="1" dirty="0" smtClean="0">
                <a:latin typeface="+mj-ea"/>
                <a:ea typeface="+mj-ea"/>
              </a:rPr>
              <a:t>環境教育議題</a:t>
            </a:r>
            <a:endParaRPr lang="en-US" altLang="zh-TW" sz="3000" b="1" dirty="0" smtClean="0">
              <a:latin typeface="+mj-ea"/>
              <a:ea typeface="+mj-ea"/>
            </a:endParaRPr>
          </a:p>
          <a:p>
            <a:pPr>
              <a:defRPr/>
            </a:pPr>
            <a:r>
              <a:rPr lang="zh-TW" altLang="en-US" sz="3000" b="1" dirty="0" smtClean="0">
                <a:latin typeface="+mj-ea"/>
                <a:ea typeface="+mj-ea"/>
              </a:rPr>
              <a:t>人權教育議題</a:t>
            </a:r>
            <a:endParaRPr lang="en-US" altLang="zh-TW" sz="3000" b="1" dirty="0" smtClean="0">
              <a:latin typeface="+mj-ea"/>
              <a:ea typeface="+mj-ea"/>
            </a:endParaRPr>
          </a:p>
          <a:p>
            <a:pPr>
              <a:defRPr/>
            </a:pPr>
            <a:r>
              <a:rPr lang="zh-TW" altLang="en-US" sz="3000" b="1" dirty="0" smtClean="0">
                <a:latin typeface="+mj-ea"/>
                <a:ea typeface="+mj-ea"/>
              </a:rPr>
              <a:t>資訊教育議題</a:t>
            </a:r>
            <a:endParaRPr lang="en-US" altLang="zh-TW" sz="3000" b="1" dirty="0" smtClean="0">
              <a:latin typeface="+mj-ea"/>
              <a:ea typeface="+mj-ea"/>
            </a:endParaRPr>
          </a:p>
          <a:p>
            <a:pPr>
              <a:defRPr/>
            </a:pPr>
            <a:r>
              <a:rPr lang="zh-TW" altLang="en-US" sz="3000" b="1" dirty="0" smtClean="0">
                <a:solidFill>
                  <a:srgbClr val="6600FF"/>
                </a:solidFill>
                <a:latin typeface="+mj-ea"/>
                <a:ea typeface="+mj-ea"/>
              </a:rPr>
              <a:t>性別平等教育議題</a:t>
            </a:r>
            <a:endParaRPr lang="en-US" altLang="zh-TW" sz="3000" b="1" dirty="0" smtClean="0">
              <a:solidFill>
                <a:srgbClr val="6600FF"/>
              </a:solidFill>
              <a:latin typeface="+mj-ea"/>
              <a:ea typeface="+mj-ea"/>
            </a:endParaRPr>
          </a:p>
          <a:p>
            <a:pPr>
              <a:defRPr/>
            </a:pPr>
            <a:r>
              <a:rPr lang="zh-TW" altLang="en-US" sz="3000" b="1" dirty="0" smtClean="0">
                <a:latin typeface="+mj-ea"/>
                <a:ea typeface="+mj-ea"/>
              </a:rPr>
              <a:t>生涯發展教育議題</a:t>
            </a:r>
            <a:endParaRPr lang="en-US" altLang="zh-TW" sz="3000" b="1" dirty="0" smtClean="0">
              <a:latin typeface="+mj-ea"/>
              <a:ea typeface="+mj-ea"/>
            </a:endParaRPr>
          </a:p>
          <a:p>
            <a:pPr>
              <a:defRPr/>
            </a:pPr>
            <a:r>
              <a:rPr lang="zh-TW" altLang="en-US" sz="3000" b="1" dirty="0" smtClean="0">
                <a:latin typeface="+mj-ea"/>
                <a:ea typeface="+mj-ea"/>
              </a:rPr>
              <a:t>家政教育議題</a:t>
            </a:r>
            <a:endParaRPr lang="en-US" altLang="zh-TW" sz="3000" b="1" dirty="0" smtClean="0">
              <a:latin typeface="+mj-ea"/>
              <a:ea typeface="+mj-ea"/>
            </a:endParaRPr>
          </a:p>
          <a:p>
            <a:pPr>
              <a:defRPr/>
            </a:pPr>
            <a:r>
              <a:rPr lang="zh-TW" altLang="en-US" sz="3000" b="1" dirty="0" smtClean="0">
                <a:latin typeface="+mj-ea"/>
                <a:ea typeface="+mj-ea"/>
              </a:rPr>
              <a:t>海洋教育議題</a:t>
            </a:r>
            <a:endParaRPr lang="en-US" altLang="zh-TW" sz="3000" b="1" dirty="0" smtClean="0">
              <a:latin typeface="+mj-ea"/>
              <a:ea typeface="+mj-ea"/>
            </a:endParaRPr>
          </a:p>
          <a:p>
            <a:pPr>
              <a:defRPr/>
            </a:pPr>
            <a:endParaRPr lang="zh-TW" altLang="en-US" sz="3000" b="1" dirty="0">
              <a:latin typeface="+mj-ea"/>
              <a:ea typeface="+mj-ea"/>
            </a:endParaRPr>
          </a:p>
        </p:txBody>
      </p:sp>
    </p:spTree>
    <p:extLst>
      <p:ext uri="{BB962C8B-B14F-4D97-AF65-F5344CB8AC3E}">
        <p14:creationId xmlns:p14="http://schemas.microsoft.com/office/powerpoint/2010/main" xmlns="" val="824140572"/>
      </p:ext>
    </p:extLst>
  </p:cSld>
  <p:clrMapOvr>
    <a:masterClrMapping/>
  </p:clrMapOvr>
  <p:transition>
    <p:plus/>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26"/>
          <p:cNvSpPr>
            <a:spLocks noGrp="1" noChangeArrowheads="1"/>
          </p:cNvSpPr>
          <p:nvPr>
            <p:ph type="title"/>
          </p:nvPr>
        </p:nvSpPr>
        <p:spPr>
          <a:xfrm>
            <a:off x="539750" y="404813"/>
            <a:ext cx="8229600" cy="922337"/>
          </a:xfrm>
          <a:noFill/>
        </p:spPr>
        <p:txBody>
          <a:bodyPr anchor="t"/>
          <a:lstStyle/>
          <a:p>
            <a:pPr algn="ctr"/>
            <a:r>
              <a:rPr lang="zh-TW" altLang="en-US" sz="5400" b="1" dirty="0" smtClean="0">
                <a:latin typeface="微軟正黑體" pitchFamily="34" charset="-120"/>
                <a:ea typeface="微軟正黑體" pitchFamily="34" charset="-120"/>
              </a:rPr>
              <a:t>性別四大議題</a:t>
            </a:r>
          </a:p>
        </p:txBody>
      </p:sp>
      <p:sp>
        <p:nvSpPr>
          <p:cNvPr id="18436" name="Rectangle 1027"/>
          <p:cNvSpPr>
            <a:spLocks noGrp="1" noChangeArrowheads="1"/>
          </p:cNvSpPr>
          <p:nvPr>
            <p:ph type="body" idx="1"/>
          </p:nvPr>
        </p:nvSpPr>
        <p:spPr>
          <a:xfrm>
            <a:off x="539750" y="1628775"/>
            <a:ext cx="8604250" cy="4679950"/>
          </a:xfrm>
          <a:noFill/>
        </p:spPr>
        <p:txBody>
          <a:bodyPr/>
          <a:lstStyle/>
          <a:p>
            <a:r>
              <a:rPr lang="zh-TW" altLang="en-US" sz="3200" b="1" dirty="0">
                <a:latin typeface="微軟正黑體" pitchFamily="34" charset="-120"/>
                <a:ea typeface="微軟正黑體" pitchFamily="34" charset="-120"/>
              </a:rPr>
              <a:t>因</a:t>
            </a:r>
            <a:r>
              <a:rPr lang="zh-TW" altLang="en-US" sz="3200" b="1" dirty="0" smtClean="0">
                <a:latin typeface="微軟正黑體" pitchFamily="34" charset="-120"/>
                <a:ea typeface="微軟正黑體" pitchFamily="34" charset="-120"/>
              </a:rPr>
              <a:t>出生</a:t>
            </a:r>
            <a:r>
              <a:rPr lang="zh-TW" altLang="en-US" sz="3200" b="1" dirty="0">
                <a:latin typeface="微軟正黑體" pitchFamily="34" charset="-120"/>
                <a:ea typeface="微軟正黑體" pitchFamily="34" charset="-120"/>
              </a:rPr>
              <a:t>時的</a:t>
            </a:r>
            <a:r>
              <a:rPr lang="zh-TW" altLang="en-US" sz="3200" b="1" dirty="0">
                <a:solidFill>
                  <a:srgbClr val="FF0000"/>
                </a:solidFill>
                <a:latin typeface="微軟正黑體" pitchFamily="34" charset="-120"/>
                <a:ea typeface="微軟正黑體" pitchFamily="34" charset="-120"/>
              </a:rPr>
              <a:t>生理性別</a:t>
            </a:r>
            <a:r>
              <a:rPr lang="zh-TW" altLang="en-US" sz="3200" b="1" dirty="0">
                <a:latin typeface="微軟正黑體" pitchFamily="34" charset="-120"/>
                <a:ea typeface="微軟正黑體" pitchFamily="34" charset="-120"/>
              </a:rPr>
              <a:t>而</a:t>
            </a:r>
            <a:r>
              <a:rPr lang="zh-TW" altLang="en-US" sz="3200" b="1" dirty="0" smtClean="0">
                <a:latin typeface="微軟正黑體" pitchFamily="34" charset="-120"/>
                <a:ea typeface="微軟正黑體" pitchFamily="34" charset="-120"/>
              </a:rPr>
              <a:t>產生差別待遇：</a:t>
            </a:r>
            <a:r>
              <a:rPr lang="zh-TW" altLang="en-US" sz="3200" b="1" dirty="0">
                <a:latin typeface="微軟正黑體" pitchFamily="34" charset="-120"/>
                <a:ea typeface="微軟正黑體" pitchFamily="34" charset="-120"/>
              </a:rPr>
              <a:t>兩性平權運動興起的原因。</a:t>
            </a:r>
            <a:endParaRPr lang="en-US" altLang="zh-TW" sz="3200" b="1" dirty="0" smtClean="0">
              <a:latin typeface="微軟正黑體" pitchFamily="34" charset="-120"/>
              <a:ea typeface="微軟正黑體" pitchFamily="34" charset="-120"/>
            </a:endParaRPr>
          </a:p>
          <a:p>
            <a:r>
              <a:rPr lang="zh-TW" altLang="en-US" sz="3200" b="1" dirty="0">
                <a:solidFill>
                  <a:srgbClr val="FF0000"/>
                </a:solidFill>
                <a:latin typeface="微軟正黑體" pitchFamily="34" charset="-120"/>
                <a:ea typeface="微軟正黑體" pitchFamily="34" charset="-120"/>
              </a:rPr>
              <a:t>性別認同</a:t>
            </a:r>
            <a:r>
              <a:rPr lang="zh-TW" altLang="en-US" sz="3200" b="1" dirty="0">
                <a:latin typeface="微軟正黑體" pitchFamily="34" charset="-120"/>
                <a:ea typeface="微軟正黑體" pitchFamily="34" charset="-120"/>
              </a:rPr>
              <a:t>與原</a:t>
            </a:r>
            <a:r>
              <a:rPr lang="zh-TW" altLang="en-US" sz="3200" b="1" dirty="0" smtClean="0">
                <a:latin typeface="微軟正黑體" pitchFamily="34" charset="-120"/>
                <a:ea typeface="微軟正黑體" pitchFamily="34" charset="-120"/>
              </a:rPr>
              <a:t>生理性別不同而產生困境：</a:t>
            </a:r>
            <a:r>
              <a:rPr lang="zh-TW" altLang="en-US" sz="3200" b="1" dirty="0">
                <a:solidFill>
                  <a:srgbClr val="0070C0"/>
                </a:solidFill>
                <a:latin typeface="微軟正黑體" pitchFamily="34" charset="-120"/>
                <a:ea typeface="微軟正黑體" pitchFamily="34" charset="-120"/>
              </a:rPr>
              <a:t>跨</a:t>
            </a:r>
            <a:r>
              <a:rPr lang="zh-TW" altLang="en-US" sz="3200" b="1" dirty="0" smtClean="0">
                <a:solidFill>
                  <a:srgbClr val="0070C0"/>
                </a:solidFill>
                <a:latin typeface="微軟正黑體" pitchFamily="34" charset="-120"/>
                <a:ea typeface="微軟正黑體" pitchFamily="34" charset="-120"/>
              </a:rPr>
              <a:t>性別</a:t>
            </a:r>
            <a:r>
              <a:rPr lang="zh-TW" altLang="en-US" sz="3200" b="1" dirty="0" smtClean="0">
                <a:latin typeface="微軟正黑體" pitchFamily="34" charset="-120"/>
                <a:ea typeface="微軟正黑體" pitchFamily="34" charset="-120"/>
              </a:rPr>
              <a:t>議題。</a:t>
            </a:r>
            <a:endParaRPr lang="en-US" altLang="zh-TW" sz="3200" b="1" dirty="0" smtClean="0">
              <a:latin typeface="微軟正黑體" pitchFamily="34" charset="-120"/>
              <a:ea typeface="微軟正黑體" pitchFamily="34" charset="-120"/>
            </a:endParaRPr>
          </a:p>
          <a:p>
            <a:r>
              <a:rPr lang="zh-TW" altLang="en-US" sz="3200" b="1" dirty="0" smtClean="0">
                <a:solidFill>
                  <a:srgbClr val="FF0000"/>
                </a:solidFill>
                <a:latin typeface="微軟正黑體" pitchFamily="34" charset="-120"/>
                <a:ea typeface="微軟正黑體" pitchFamily="34" charset="-120"/>
                <a:hlinkClick r:id="rId3" action="ppaction://hlinkfile"/>
              </a:rPr>
              <a:t>性別特質</a:t>
            </a:r>
            <a:r>
              <a:rPr lang="zh-TW" altLang="en-US" sz="3200" b="1" dirty="0">
                <a:latin typeface="微軟正黑體" pitchFamily="34" charset="-120"/>
                <a:ea typeface="微軟正黑體" pitchFamily="34" charset="-120"/>
              </a:rPr>
              <a:t>與原生理</a:t>
            </a:r>
            <a:r>
              <a:rPr lang="zh-TW" altLang="en-US" sz="3200" b="1" dirty="0" smtClean="0">
                <a:latin typeface="微軟正黑體" pitchFamily="34" charset="-120"/>
                <a:ea typeface="微軟正黑體" pitchFamily="34" charset="-120"/>
              </a:rPr>
              <a:t>性別差異而產生</a:t>
            </a:r>
            <a:r>
              <a:rPr lang="zh-TW" altLang="en-US" sz="3200" b="1" dirty="0">
                <a:latin typeface="微軟正黑體" pitchFamily="34" charset="-120"/>
                <a:ea typeface="微軟正黑體" pitchFamily="34" charset="-120"/>
              </a:rPr>
              <a:t>的</a:t>
            </a:r>
            <a:r>
              <a:rPr lang="zh-TW" altLang="en-US" sz="3200" b="1" dirty="0" smtClean="0">
                <a:latin typeface="微軟正黑體" pitchFamily="34" charset="-120"/>
                <a:ea typeface="微軟正黑體" pitchFamily="34" charset="-120"/>
              </a:rPr>
              <a:t>暴力：</a:t>
            </a:r>
            <a:r>
              <a:rPr lang="zh-TW" altLang="en-US" sz="3200" b="1" dirty="0">
                <a:latin typeface="微軟正黑體" pitchFamily="34" charset="-120"/>
                <a:ea typeface="微軟正黑體" pitchFamily="34" charset="-120"/>
              </a:rPr>
              <a:t>娘娘腔與男人</a:t>
            </a:r>
            <a:r>
              <a:rPr lang="zh-TW" altLang="en-US" sz="3200" b="1" dirty="0" smtClean="0">
                <a:latin typeface="微軟正黑體" pitchFamily="34" charset="-120"/>
                <a:ea typeface="微軟正黑體" pitchFamily="34" charset="-120"/>
              </a:rPr>
              <a:t>婆</a:t>
            </a:r>
            <a:r>
              <a:rPr lang="zh-TW" altLang="en-US" sz="3200" b="1" dirty="0">
                <a:latin typeface="微軟正黑體" pitchFamily="34" charset="-120"/>
                <a:ea typeface="微軟正黑體" pitchFamily="34" charset="-120"/>
              </a:rPr>
              <a:t>被欺負嘲笑的根本原因</a:t>
            </a:r>
            <a:r>
              <a:rPr lang="zh-TW" altLang="en-US" sz="3200" b="1" dirty="0" smtClean="0">
                <a:latin typeface="微軟正黑體" pitchFamily="34" charset="-120"/>
                <a:ea typeface="微軟正黑體" pitchFamily="34" charset="-120"/>
              </a:rPr>
              <a:t>。</a:t>
            </a:r>
            <a:endParaRPr lang="en-US" altLang="zh-TW" sz="3200" b="1" dirty="0" smtClean="0">
              <a:latin typeface="微軟正黑體" pitchFamily="34" charset="-120"/>
              <a:ea typeface="微軟正黑體" pitchFamily="34" charset="-120"/>
            </a:endParaRPr>
          </a:p>
          <a:p>
            <a:r>
              <a:rPr lang="zh-TW" altLang="en-US" sz="3200" b="1" dirty="0">
                <a:latin typeface="微軟正黑體" pitchFamily="34" charset="-120"/>
                <a:ea typeface="微軟正黑體" pitchFamily="34" charset="-120"/>
              </a:rPr>
              <a:t>因為</a:t>
            </a:r>
            <a:r>
              <a:rPr lang="zh-TW" altLang="en-US" sz="3200" b="1" dirty="0">
                <a:solidFill>
                  <a:srgbClr val="FF0000"/>
                </a:solidFill>
                <a:latin typeface="微軟正黑體" pitchFamily="34" charset="-120"/>
                <a:ea typeface="微軟正黑體" pitchFamily="34" charset="-120"/>
                <a:hlinkClick r:id="rId4" action="ppaction://hlinkfile"/>
              </a:rPr>
              <a:t>性</a:t>
            </a:r>
            <a:r>
              <a:rPr lang="zh-TW" altLang="en-US" sz="3200" b="1" dirty="0" smtClean="0">
                <a:solidFill>
                  <a:srgbClr val="FF0000"/>
                </a:solidFill>
                <a:latin typeface="微軟正黑體" pitchFamily="34" charset="-120"/>
                <a:ea typeface="微軟正黑體" pitchFamily="34" charset="-120"/>
                <a:hlinkClick r:id="rId4" action="ppaction://hlinkfile"/>
              </a:rPr>
              <a:t>傾向</a:t>
            </a:r>
            <a:r>
              <a:rPr lang="zh-TW" altLang="en-US" sz="3200" b="1" dirty="0" smtClean="0">
                <a:latin typeface="微軟正黑體" pitchFamily="34" charset="-120"/>
                <a:ea typeface="微軟正黑體" pitchFamily="34" charset="-120"/>
              </a:rPr>
              <a:t>而產生的困境：</a:t>
            </a:r>
            <a:r>
              <a:rPr lang="zh-TW" altLang="en-US" sz="3200" b="1" dirty="0">
                <a:solidFill>
                  <a:srgbClr val="0070C0"/>
                </a:solidFill>
                <a:latin typeface="微軟正黑體" pitchFamily="34" charset="-120"/>
                <a:ea typeface="微軟正黑體" pitchFamily="34" charset="-120"/>
              </a:rPr>
              <a:t>同性戀</a:t>
            </a:r>
            <a:r>
              <a:rPr lang="zh-TW" altLang="en-US" sz="3200" b="1" dirty="0">
                <a:latin typeface="微軟正黑體" pitchFamily="34" charset="-120"/>
                <a:ea typeface="微軟正黑體" pitchFamily="34" charset="-120"/>
              </a:rPr>
              <a:t>、</a:t>
            </a:r>
            <a:r>
              <a:rPr lang="zh-TW" altLang="en-US" sz="3200" b="1" dirty="0" smtClean="0">
                <a:solidFill>
                  <a:srgbClr val="0070C0"/>
                </a:solidFill>
                <a:latin typeface="微軟正黑體" pitchFamily="34" charset="-120"/>
                <a:ea typeface="微軟正黑體" pitchFamily="34" charset="-120"/>
              </a:rPr>
              <a:t>雙性戀</a:t>
            </a:r>
            <a:r>
              <a:rPr lang="zh-TW" altLang="en-US" sz="3200" b="1" dirty="0" smtClean="0">
                <a:latin typeface="微軟正黑體" pitchFamily="34" charset="-120"/>
                <a:ea typeface="微軟正黑體" pitchFamily="34" charset="-120"/>
              </a:rPr>
              <a:t>等議題</a:t>
            </a:r>
            <a:r>
              <a:rPr lang="zh-TW" altLang="en-US" sz="3200" b="1" dirty="0">
                <a:latin typeface="微軟正黑體" pitchFamily="34" charset="-120"/>
                <a:ea typeface="微軟正黑體" pitchFamily="34" charset="-120"/>
              </a:rPr>
              <a:t>。</a:t>
            </a:r>
            <a:r>
              <a:rPr lang="zh-TW" altLang="en-US" sz="3200" b="1" dirty="0" smtClean="0">
                <a:latin typeface="微軟正黑體" pitchFamily="34" charset="-120"/>
                <a:ea typeface="微軟正黑體" pitchFamily="34" charset="-120"/>
              </a:rPr>
              <a:t/>
            </a:r>
            <a:br>
              <a:rPr lang="zh-TW" altLang="en-US" sz="3200" b="1" dirty="0" smtClean="0">
                <a:latin typeface="微軟正黑體" pitchFamily="34" charset="-120"/>
                <a:ea typeface="微軟正黑體" pitchFamily="34" charset="-120"/>
              </a:rPr>
            </a:br>
            <a:r>
              <a:rPr lang="zh-TW" altLang="en-US" sz="3200" b="1" dirty="0" smtClean="0">
                <a:latin typeface="微軟正黑體" pitchFamily="34" charset="-120"/>
                <a:ea typeface="微軟正黑體" pitchFamily="34" charset="-120"/>
              </a:rPr>
              <a:t/>
            </a:r>
            <a:br>
              <a:rPr lang="zh-TW" altLang="en-US" sz="3200" b="1" dirty="0" smtClean="0">
                <a:latin typeface="微軟正黑體" pitchFamily="34" charset="-120"/>
                <a:ea typeface="微軟正黑體" pitchFamily="34" charset="-120"/>
              </a:rPr>
            </a:br>
            <a:endParaRPr lang="en-US" altLang="zh-TW" sz="3200" b="1" dirty="0" smtClean="0">
              <a:solidFill>
                <a:srgbClr val="000000"/>
              </a:solidFill>
              <a:latin typeface="微軟正黑體" pitchFamily="34" charset="-120"/>
              <a:ea typeface="微軟正黑體" pitchFamily="34" charset="-120"/>
            </a:endParaRPr>
          </a:p>
        </p:txBody>
      </p:sp>
    </p:spTree>
    <p:extLst>
      <p:ext uri="{BB962C8B-B14F-4D97-AF65-F5344CB8AC3E}">
        <p14:creationId xmlns="" xmlns:p14="http://schemas.microsoft.com/office/powerpoint/2010/main" val="1093552022"/>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6">
                                            <p:txEl>
                                              <p:pRg st="0" end="0"/>
                                            </p:txEl>
                                          </p:spTgt>
                                        </p:tgtEl>
                                        <p:attrNameLst>
                                          <p:attrName>style.visibility</p:attrName>
                                        </p:attrNameLst>
                                      </p:cBhvr>
                                      <p:to>
                                        <p:strVal val="visible"/>
                                      </p:to>
                                    </p:set>
                                    <p:animEffect transition="in" filter="dissolve">
                                      <p:cBhvr>
                                        <p:cTn id="7" dur="500"/>
                                        <p:tgtEl>
                                          <p:spTgt spid="18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8436">
                                            <p:txEl>
                                              <p:pRg st="1" end="1"/>
                                            </p:txEl>
                                          </p:spTgt>
                                        </p:tgtEl>
                                        <p:attrNameLst>
                                          <p:attrName>style.visibility</p:attrName>
                                        </p:attrNameLst>
                                      </p:cBhvr>
                                      <p:to>
                                        <p:strVal val="visible"/>
                                      </p:to>
                                    </p:set>
                                    <p:animEffect transition="in" filter="dissolve">
                                      <p:cBhvr>
                                        <p:cTn id="12" dur="500"/>
                                        <p:tgtEl>
                                          <p:spTgt spid="1843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8436">
                                            <p:txEl>
                                              <p:pRg st="2" end="2"/>
                                            </p:txEl>
                                          </p:spTgt>
                                        </p:tgtEl>
                                        <p:attrNameLst>
                                          <p:attrName>style.visibility</p:attrName>
                                        </p:attrNameLst>
                                      </p:cBhvr>
                                      <p:to>
                                        <p:strVal val="visible"/>
                                      </p:to>
                                    </p:set>
                                    <p:animEffect transition="in" filter="dissolve">
                                      <p:cBhvr>
                                        <p:cTn id="17" dur="500"/>
                                        <p:tgtEl>
                                          <p:spTgt spid="1843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8436">
                                            <p:txEl>
                                              <p:pRg st="3" end="3"/>
                                            </p:txEl>
                                          </p:spTgt>
                                        </p:tgtEl>
                                        <p:attrNameLst>
                                          <p:attrName>style.visibility</p:attrName>
                                        </p:attrNameLst>
                                      </p:cBhvr>
                                      <p:to>
                                        <p:strVal val="visible"/>
                                      </p:to>
                                    </p:set>
                                    <p:animEffect transition="in" filter="dissolve">
                                      <p:cBhvr>
                                        <p:cTn id="22" dur="500"/>
                                        <p:tgtEl>
                                          <p:spTgt spid="1843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547813" y="260350"/>
            <a:ext cx="5832475" cy="692150"/>
          </a:xfrm>
        </p:spPr>
        <p:txBody>
          <a:bodyPr/>
          <a:lstStyle/>
          <a:p>
            <a:pPr algn="ctr" eaLnBrk="1" hangingPunct="1"/>
            <a:r>
              <a:rPr lang="zh-TW" altLang="en-US" sz="4800" b="1" smtClean="0">
                <a:solidFill>
                  <a:srgbClr val="0000CC"/>
                </a:solidFill>
              </a:rPr>
              <a:t>性別光譜</a:t>
            </a:r>
          </a:p>
        </p:txBody>
      </p:sp>
      <p:graphicFrame>
        <p:nvGraphicFramePr>
          <p:cNvPr id="103427" name="Group 3"/>
          <p:cNvGraphicFramePr>
            <a:graphicFrameLocks noGrp="1"/>
          </p:cNvGraphicFramePr>
          <p:nvPr>
            <p:ph idx="1"/>
          </p:nvPr>
        </p:nvGraphicFramePr>
        <p:xfrm>
          <a:off x="827088" y="1125538"/>
          <a:ext cx="8066087" cy="4606924"/>
        </p:xfrm>
        <a:graphic>
          <a:graphicData uri="http://schemas.openxmlformats.org/drawingml/2006/table">
            <a:tbl>
              <a:tblPr/>
              <a:tblGrid>
                <a:gridCol w="1944503"/>
                <a:gridCol w="1800466"/>
                <a:gridCol w="936242"/>
                <a:gridCol w="2376615"/>
                <a:gridCol w="1008261"/>
              </a:tblGrid>
              <a:tr h="469088">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1" i="0" u="none" strike="noStrike" cap="none" normalizeH="0" baseline="0" dirty="0" smtClean="0">
                          <a:ln>
                            <a:noFill/>
                          </a:ln>
                          <a:solidFill>
                            <a:srgbClr val="6600FF"/>
                          </a:solidFill>
                          <a:effectLst/>
                          <a:latin typeface="微軟正黑體" pitchFamily="34" charset="-120"/>
                          <a:ea typeface="微軟正黑體" pitchFamily="34" charset="-120"/>
                        </a:rPr>
                        <a:t>類    別</a:t>
                      </a:r>
                    </a:p>
                  </a:txBody>
                  <a:tcPr marL="91454" marR="91454"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1" i="0" u="none" strike="noStrike" cap="none" normalizeH="0" baseline="0" dirty="0" smtClean="0">
                          <a:ln>
                            <a:noFill/>
                          </a:ln>
                          <a:solidFill>
                            <a:srgbClr val="6600FF"/>
                          </a:solidFill>
                          <a:effectLst/>
                          <a:latin typeface="微軟正黑體" pitchFamily="34" charset="-120"/>
                          <a:ea typeface="微軟正黑體" pitchFamily="34" charset="-120"/>
                        </a:rPr>
                        <a:t>我的特質</a:t>
                      </a:r>
                    </a:p>
                  </a:txBody>
                  <a:tcPr marL="91454" marR="91454" marT="45691" marB="4569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1" i="0" u="none" strike="noStrike" cap="none" normalizeH="0" baseline="0" dirty="0" smtClean="0">
                          <a:ln>
                            <a:noFill/>
                          </a:ln>
                          <a:solidFill>
                            <a:srgbClr val="6600FF"/>
                          </a:solidFill>
                          <a:effectLst/>
                          <a:latin typeface="微軟正黑體" pitchFamily="34" charset="-120"/>
                          <a:ea typeface="微軟正黑體" pitchFamily="34" charset="-120"/>
                        </a:rPr>
                        <a:t>性 別 屬 性</a:t>
                      </a:r>
                    </a:p>
                  </a:txBody>
                  <a:tcPr marL="91454" marR="91454" marT="45691" marB="4569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91330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1" i="0" u="none" strike="noStrike" cap="none" normalizeH="0" baseline="0" dirty="0" smtClean="0">
                          <a:ln>
                            <a:noFill/>
                          </a:ln>
                          <a:solidFill>
                            <a:srgbClr val="0000CC"/>
                          </a:solidFill>
                          <a:effectLst/>
                          <a:latin typeface="微軟正黑體" pitchFamily="34" charset="-120"/>
                          <a:ea typeface="微軟正黑體" pitchFamily="34" charset="-120"/>
                        </a:rPr>
                        <a:t>生理性別</a:t>
                      </a: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zh-TW" sz="2400" b="0" i="0" u="none" strike="noStrike" cap="none" normalizeH="0" baseline="0" dirty="0" smtClean="0">
                          <a:ln>
                            <a:noFill/>
                          </a:ln>
                          <a:solidFill>
                            <a:srgbClr val="0000CC"/>
                          </a:solidFill>
                          <a:effectLst/>
                          <a:latin typeface="微軟正黑體" pitchFamily="34" charset="-120"/>
                          <a:ea typeface="微軟正黑體" pitchFamily="34" charset="-120"/>
                        </a:rPr>
                        <a:t>Sex </a:t>
                      </a:r>
                      <a:endParaRPr kumimoji="0" lang="zh-TW" altLang="en-US" sz="2400" b="0" i="0" u="none" strike="noStrike" cap="none" normalizeH="0" baseline="0" dirty="0" smtClean="0">
                        <a:ln>
                          <a:noFill/>
                        </a:ln>
                        <a:solidFill>
                          <a:srgbClr val="0000CC"/>
                        </a:solidFill>
                        <a:effectLst/>
                        <a:latin typeface="微軟正黑體" pitchFamily="34" charset="-120"/>
                        <a:ea typeface="微軟正黑體" pitchFamily="34" charset="-120"/>
                      </a:endParaRPr>
                    </a:p>
                  </a:txBody>
                  <a:tcPr marL="91454" marR="91454"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rPr>
                        <a:t>我</a:t>
                      </a:r>
                      <a:r>
                        <a:rPr kumimoji="0" lang="zh-TW" altLang="en-US" sz="1800" b="1" i="0" u="none" strike="noStrike" cap="none" normalizeH="0" baseline="0" dirty="0" smtClean="0">
                          <a:ln>
                            <a:noFill/>
                          </a:ln>
                          <a:solidFill>
                            <a:srgbClr val="FF0066"/>
                          </a:solidFill>
                          <a:effectLst/>
                          <a:latin typeface="微軟正黑體" pitchFamily="34" charset="-120"/>
                          <a:ea typeface="微軟正黑體" pitchFamily="34" charset="-120"/>
                        </a:rPr>
                        <a:t>生下來</a:t>
                      </a:r>
                      <a:r>
                        <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rPr>
                        <a:t>是</a:t>
                      </a:r>
                      <a:r>
                        <a:rPr kumimoji="0" lang="en-US" altLang="zh-TW" sz="1800" b="1" i="0" u="none" strike="noStrike" cap="none" normalizeH="0" baseline="0" dirty="0" smtClean="0">
                          <a:ln>
                            <a:noFill/>
                          </a:ln>
                          <a:solidFill>
                            <a:srgbClr val="0000CC"/>
                          </a:solidFill>
                          <a:effectLst/>
                          <a:latin typeface="微軟正黑體" pitchFamily="34" charset="-120"/>
                          <a:ea typeface="微軟正黑體" pitchFamily="34" charset="-120"/>
                        </a:rPr>
                        <a:t>… </a:t>
                      </a:r>
                      <a:endPar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endParaRPr>
                    </a:p>
                  </a:txBody>
                  <a:tcPr marL="91454" marR="91454"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0" i="0" u="none" strike="noStrike" cap="none" normalizeH="0" baseline="0" dirty="0" smtClean="0">
                          <a:ln>
                            <a:noFill/>
                          </a:ln>
                          <a:solidFill>
                            <a:srgbClr val="009900"/>
                          </a:solidFill>
                          <a:effectLst/>
                          <a:latin typeface="微軟正黑體" pitchFamily="34" charset="-120"/>
                          <a:ea typeface="微軟正黑體" pitchFamily="34" charset="-120"/>
                        </a:rPr>
                        <a:t>雄性 </a:t>
                      </a:r>
                    </a:p>
                  </a:txBody>
                  <a:tcPr marL="91454" marR="91454"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D317"/>
                    </a:solidFill>
                  </a:tcPr>
                </a:tc>
                <a:tc rowSpan="4">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endParaRPr kumimoji="0" lang="zh-TW" altLang="en-US" sz="2400" b="0" i="0" u="none" strike="noStrike" cap="none" normalizeH="0" baseline="0" dirty="0" smtClean="0">
                        <a:ln>
                          <a:noFill/>
                        </a:ln>
                        <a:solidFill>
                          <a:schemeClr val="tx2"/>
                        </a:solidFill>
                        <a:effectLst/>
                        <a:latin typeface="微軟正黑體" pitchFamily="34" charset="-120"/>
                        <a:ea typeface="微軟正黑體" pitchFamily="34" charset="-120"/>
                      </a:endParaRPr>
                    </a:p>
                  </a:txBody>
                  <a:tcPr marL="91454" marR="91454"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4C4F4"/>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0" i="0" u="none" strike="noStrike" cap="none" normalizeH="0" baseline="0" dirty="0" smtClean="0">
                          <a:ln>
                            <a:noFill/>
                          </a:ln>
                          <a:solidFill>
                            <a:srgbClr val="009900"/>
                          </a:solidFill>
                          <a:effectLst/>
                          <a:latin typeface="微軟正黑體" pitchFamily="34" charset="-120"/>
                          <a:ea typeface="微軟正黑體" pitchFamily="34" charset="-120"/>
                        </a:rPr>
                        <a:t>雌性</a:t>
                      </a:r>
                    </a:p>
                  </a:txBody>
                  <a:tcPr marL="91454" marR="91454" marT="45691" marB="456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8B9CA"/>
                    </a:solidFill>
                  </a:tcPr>
                </a:tc>
              </a:tr>
              <a:tr h="91330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1" i="0" u="none" strike="noStrike" cap="none" normalizeH="0" baseline="0" dirty="0" smtClean="0">
                          <a:ln>
                            <a:noFill/>
                          </a:ln>
                          <a:solidFill>
                            <a:srgbClr val="0000CC"/>
                          </a:solidFill>
                          <a:effectLst/>
                          <a:latin typeface="微軟正黑體" pitchFamily="34" charset="-120"/>
                          <a:ea typeface="微軟正黑體" pitchFamily="34" charset="-120"/>
                        </a:rPr>
                        <a:t>性別認同</a:t>
                      </a: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zh-TW" sz="2400" b="0" i="0" u="none" strike="noStrike" cap="none" normalizeH="0" baseline="0" dirty="0" smtClean="0">
                          <a:ln>
                            <a:noFill/>
                          </a:ln>
                          <a:solidFill>
                            <a:srgbClr val="0000CC"/>
                          </a:solidFill>
                          <a:effectLst/>
                          <a:latin typeface="微軟正黑體" pitchFamily="34" charset="-120"/>
                          <a:ea typeface="微軟正黑體" pitchFamily="34" charset="-120"/>
                        </a:rPr>
                        <a:t>Gender </a:t>
                      </a:r>
                      <a:endParaRPr kumimoji="0" lang="zh-TW" altLang="en-US" sz="2400" b="0" i="0" u="none" strike="noStrike" cap="none" normalizeH="0" baseline="0" dirty="0" smtClean="0">
                        <a:ln>
                          <a:noFill/>
                        </a:ln>
                        <a:solidFill>
                          <a:srgbClr val="0000CC"/>
                        </a:solidFill>
                        <a:effectLst/>
                        <a:latin typeface="微軟正黑體" pitchFamily="34" charset="-120"/>
                        <a:ea typeface="微軟正黑體" pitchFamily="34" charset="-120"/>
                      </a:endParaRPr>
                    </a:p>
                  </a:txBody>
                  <a:tcPr marL="91454" marR="91454"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rPr>
                        <a:t>我</a:t>
                      </a:r>
                      <a:r>
                        <a:rPr kumimoji="0" lang="zh-TW" altLang="en-US" sz="1800" b="1" i="0" u="none" strike="noStrike" cap="none" normalizeH="0" baseline="0" dirty="0" smtClean="0">
                          <a:ln>
                            <a:noFill/>
                          </a:ln>
                          <a:solidFill>
                            <a:srgbClr val="FF0066"/>
                          </a:solidFill>
                          <a:effectLst/>
                          <a:latin typeface="微軟正黑體" pitchFamily="34" charset="-120"/>
                          <a:ea typeface="微軟正黑體" pitchFamily="34" charset="-120"/>
                        </a:rPr>
                        <a:t>覺得我</a:t>
                      </a:r>
                      <a:r>
                        <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rPr>
                        <a:t>是</a:t>
                      </a:r>
                      <a:r>
                        <a:rPr kumimoji="0" lang="en-US" altLang="zh-TW" sz="1800" b="1" i="0" u="none" strike="noStrike" cap="none" normalizeH="0" baseline="0" dirty="0" smtClean="0">
                          <a:ln>
                            <a:noFill/>
                          </a:ln>
                          <a:solidFill>
                            <a:srgbClr val="0000CC"/>
                          </a:solidFill>
                          <a:effectLst/>
                          <a:latin typeface="微軟正黑體" pitchFamily="34" charset="-120"/>
                          <a:ea typeface="微軟正黑體" pitchFamily="34" charset="-120"/>
                        </a:rPr>
                        <a:t>… </a:t>
                      </a:r>
                      <a:endPar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endParaRPr>
                    </a:p>
                  </a:txBody>
                  <a:tcPr marL="91454" marR="91454"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0" i="0" u="none" strike="noStrike" cap="none" normalizeH="0" baseline="0" dirty="0" smtClean="0">
                          <a:ln>
                            <a:noFill/>
                          </a:ln>
                          <a:solidFill>
                            <a:srgbClr val="009900"/>
                          </a:solidFill>
                          <a:effectLst/>
                          <a:latin typeface="微軟正黑體" pitchFamily="34" charset="-120"/>
                          <a:ea typeface="微軟正黑體" pitchFamily="34" charset="-120"/>
                        </a:rPr>
                        <a:t>男生</a:t>
                      </a:r>
                    </a:p>
                  </a:txBody>
                  <a:tcPr marL="91454" marR="91454"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D317"/>
                    </a:solidFill>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0" i="0" u="none" strike="noStrike" cap="none" normalizeH="0" baseline="0" dirty="0" smtClean="0">
                          <a:ln>
                            <a:noFill/>
                          </a:ln>
                          <a:solidFill>
                            <a:srgbClr val="009900"/>
                          </a:solidFill>
                          <a:effectLst/>
                          <a:latin typeface="微軟正黑體" pitchFamily="34" charset="-120"/>
                          <a:ea typeface="微軟正黑體" pitchFamily="34" charset="-120"/>
                        </a:rPr>
                        <a:t>女生</a:t>
                      </a:r>
                    </a:p>
                  </a:txBody>
                  <a:tcPr marL="91454" marR="91454" marT="45691" marB="456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8B9CA"/>
                    </a:solidFill>
                  </a:tcPr>
                </a:tc>
              </a:tr>
              <a:tr h="117425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1" i="0" u="none" strike="noStrike" cap="none" normalizeH="0" baseline="0" dirty="0" smtClean="0">
                          <a:ln>
                            <a:noFill/>
                          </a:ln>
                          <a:solidFill>
                            <a:srgbClr val="0000CC"/>
                          </a:solidFill>
                          <a:effectLst/>
                          <a:latin typeface="微軟正黑體" pitchFamily="34" charset="-120"/>
                          <a:ea typeface="微軟正黑體" pitchFamily="34" charset="-120"/>
                        </a:rPr>
                        <a:t>性別特質</a:t>
                      </a: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zh-TW" sz="1800" b="0" i="0" u="none" strike="noStrike" cap="none" normalizeH="0" baseline="0" dirty="0" smtClean="0">
                          <a:ln>
                            <a:noFill/>
                          </a:ln>
                          <a:solidFill>
                            <a:srgbClr val="0000CC"/>
                          </a:solidFill>
                          <a:effectLst/>
                          <a:latin typeface="微軟正黑體" pitchFamily="34" charset="-120"/>
                          <a:ea typeface="微軟正黑體" pitchFamily="34" charset="-120"/>
                        </a:rPr>
                        <a:t>Gender Qualities</a:t>
                      </a:r>
                      <a:r>
                        <a:rPr kumimoji="0" lang="en-US" altLang="zh-TW" sz="2400" b="0" i="0" u="none" strike="noStrike" cap="none" normalizeH="0" baseline="0" dirty="0" smtClean="0">
                          <a:ln>
                            <a:noFill/>
                          </a:ln>
                          <a:solidFill>
                            <a:srgbClr val="0000CC"/>
                          </a:solidFill>
                          <a:effectLst/>
                          <a:latin typeface="微軟正黑體" pitchFamily="34" charset="-120"/>
                          <a:ea typeface="微軟正黑體" pitchFamily="34" charset="-120"/>
                        </a:rPr>
                        <a:t> </a:t>
                      </a:r>
                      <a:endParaRPr kumimoji="0" lang="zh-TW" altLang="en-US" sz="2400" b="0" i="0" u="none" strike="noStrike" cap="none" normalizeH="0" baseline="0" dirty="0" smtClean="0">
                        <a:ln>
                          <a:noFill/>
                        </a:ln>
                        <a:solidFill>
                          <a:srgbClr val="0000CC"/>
                        </a:solidFill>
                        <a:effectLst/>
                        <a:latin typeface="微軟正黑體" pitchFamily="34" charset="-120"/>
                        <a:ea typeface="微軟正黑體" pitchFamily="34" charset="-120"/>
                      </a:endParaRPr>
                    </a:p>
                  </a:txBody>
                  <a:tcPr marL="91454" marR="91454"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rPr>
                        <a:t>我</a:t>
                      </a:r>
                      <a:r>
                        <a:rPr kumimoji="0" lang="zh-TW" altLang="en-US" sz="1800" b="1" i="0" u="none" strike="noStrike" cap="none" normalizeH="0" baseline="0" dirty="0" smtClean="0">
                          <a:ln>
                            <a:noFill/>
                          </a:ln>
                          <a:solidFill>
                            <a:srgbClr val="FF0066"/>
                          </a:solidFill>
                          <a:effectLst/>
                          <a:latin typeface="微軟正黑體" pitchFamily="34" charset="-120"/>
                          <a:ea typeface="微軟正黑體" pitchFamily="34" charset="-120"/>
                        </a:rPr>
                        <a:t>看起來</a:t>
                      </a:r>
                      <a:r>
                        <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rPr>
                        <a:t>像</a:t>
                      </a:r>
                      <a:r>
                        <a:rPr kumimoji="0" lang="en-US" altLang="zh-TW" sz="1800" b="1" i="0" u="none" strike="noStrike" cap="none" normalizeH="0" baseline="0" dirty="0" smtClean="0">
                          <a:ln>
                            <a:noFill/>
                          </a:ln>
                          <a:solidFill>
                            <a:srgbClr val="0000CC"/>
                          </a:solidFill>
                          <a:effectLst/>
                          <a:latin typeface="微軟正黑體" pitchFamily="34" charset="-120"/>
                          <a:ea typeface="微軟正黑體" pitchFamily="34" charset="-120"/>
                        </a:rPr>
                        <a:t>… </a:t>
                      </a:r>
                      <a:endPar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endParaRPr>
                    </a:p>
                  </a:txBody>
                  <a:tcPr marL="91454" marR="91454"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0" i="0" u="none" strike="noStrike" cap="none" normalizeH="0" baseline="0" dirty="0" smtClean="0">
                          <a:ln>
                            <a:noFill/>
                          </a:ln>
                          <a:solidFill>
                            <a:srgbClr val="009900"/>
                          </a:solidFill>
                          <a:effectLst/>
                          <a:latin typeface="微軟正黑體" pitchFamily="34" charset="-120"/>
                          <a:ea typeface="微軟正黑體" pitchFamily="34" charset="-120"/>
                        </a:rPr>
                        <a:t>陽剛</a:t>
                      </a:r>
                    </a:p>
                  </a:txBody>
                  <a:tcPr marL="91454" marR="91454"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D317"/>
                    </a:solidFill>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0" i="0" u="none" strike="noStrike" cap="none" normalizeH="0" baseline="0" dirty="0" smtClean="0">
                          <a:ln>
                            <a:noFill/>
                          </a:ln>
                          <a:solidFill>
                            <a:srgbClr val="009900"/>
                          </a:solidFill>
                          <a:effectLst/>
                          <a:latin typeface="微軟正黑體" pitchFamily="34" charset="-120"/>
                          <a:ea typeface="微軟正黑體" pitchFamily="34" charset="-120"/>
                        </a:rPr>
                        <a:t>陰柔</a:t>
                      </a:r>
                    </a:p>
                  </a:txBody>
                  <a:tcPr marL="91454" marR="91454" marT="45691" marB="456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8B9CA"/>
                    </a:solidFill>
                  </a:tcPr>
                </a:tc>
              </a:tr>
              <a:tr h="11369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1" i="0" u="none" strike="noStrike" cap="none" normalizeH="0" baseline="0" dirty="0" smtClean="0">
                          <a:ln>
                            <a:noFill/>
                          </a:ln>
                          <a:solidFill>
                            <a:srgbClr val="0000CC"/>
                          </a:solidFill>
                          <a:effectLst/>
                          <a:latin typeface="微軟正黑體" pitchFamily="34" charset="-120"/>
                          <a:ea typeface="微軟正黑體" pitchFamily="34" charset="-120"/>
                        </a:rPr>
                        <a:t>性傾向</a:t>
                      </a:r>
                    </a:p>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en-US" altLang="zh-TW" sz="1600" b="1" i="0" u="none" strike="noStrike" cap="none" normalizeH="0" baseline="0" dirty="0" smtClean="0">
                          <a:ln>
                            <a:noFill/>
                          </a:ln>
                          <a:solidFill>
                            <a:srgbClr val="0000CC"/>
                          </a:solidFill>
                          <a:effectLst/>
                          <a:latin typeface="微軟正黑體" pitchFamily="34" charset="-120"/>
                          <a:ea typeface="微軟正黑體" pitchFamily="34" charset="-120"/>
                        </a:rPr>
                        <a:t>Sexual Orientation</a:t>
                      </a:r>
                      <a:r>
                        <a:rPr kumimoji="0" lang="en-US" altLang="zh-TW" sz="2400" b="1" i="0" u="none" strike="noStrike" cap="none" normalizeH="0" baseline="0" dirty="0" smtClean="0">
                          <a:ln>
                            <a:noFill/>
                          </a:ln>
                          <a:solidFill>
                            <a:srgbClr val="0000CC"/>
                          </a:solidFill>
                          <a:effectLst/>
                          <a:latin typeface="微軟正黑體" pitchFamily="34" charset="-120"/>
                          <a:ea typeface="微軟正黑體" pitchFamily="34" charset="-120"/>
                        </a:rPr>
                        <a:t> </a:t>
                      </a:r>
                      <a:endParaRPr kumimoji="0" lang="zh-TW" altLang="en-US" sz="2400" b="1" i="0" u="none" strike="noStrike" cap="none" normalizeH="0" baseline="0" dirty="0" smtClean="0">
                        <a:ln>
                          <a:noFill/>
                        </a:ln>
                        <a:solidFill>
                          <a:srgbClr val="0000CC"/>
                        </a:solidFill>
                        <a:effectLst/>
                        <a:latin typeface="微軟正黑體" pitchFamily="34" charset="-120"/>
                        <a:ea typeface="微軟正黑體" pitchFamily="34" charset="-120"/>
                      </a:endParaRPr>
                    </a:p>
                  </a:txBody>
                  <a:tcPr marL="91454" marR="91454" marT="45691" marB="4569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Tx/>
                        <a:buNone/>
                        <a:tabLst/>
                      </a:pPr>
                      <a:r>
                        <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rPr>
                        <a:t>我</a:t>
                      </a:r>
                      <a:r>
                        <a:rPr kumimoji="0" lang="zh-TW" altLang="en-US" sz="1800" b="1" i="0" u="none" strike="noStrike" cap="none" normalizeH="0" baseline="0" dirty="0" smtClean="0">
                          <a:ln>
                            <a:noFill/>
                          </a:ln>
                          <a:solidFill>
                            <a:srgbClr val="FF0066"/>
                          </a:solidFill>
                          <a:effectLst/>
                          <a:latin typeface="微軟正黑體" pitchFamily="34" charset="-120"/>
                          <a:ea typeface="微軟正黑體" pitchFamily="34" charset="-120"/>
                        </a:rPr>
                        <a:t>喜歡的</a:t>
                      </a:r>
                      <a:r>
                        <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rPr>
                        <a:t>是</a:t>
                      </a:r>
                      <a:r>
                        <a:rPr kumimoji="0" lang="en-US" altLang="zh-TW" sz="1800" b="1" i="0" u="none" strike="noStrike" cap="none" normalizeH="0" baseline="0" dirty="0" smtClean="0">
                          <a:ln>
                            <a:noFill/>
                          </a:ln>
                          <a:solidFill>
                            <a:srgbClr val="0000CC"/>
                          </a:solidFill>
                          <a:effectLst/>
                          <a:latin typeface="微軟正黑體" pitchFamily="34" charset="-120"/>
                          <a:ea typeface="微軟正黑體" pitchFamily="34" charset="-120"/>
                        </a:rPr>
                        <a:t>… </a:t>
                      </a:r>
                      <a:endParaRPr kumimoji="0" lang="zh-TW" altLang="en-US" sz="1800" b="1" i="0" u="none" strike="noStrike" cap="none" normalizeH="0" baseline="0" dirty="0" smtClean="0">
                        <a:ln>
                          <a:noFill/>
                        </a:ln>
                        <a:solidFill>
                          <a:srgbClr val="0000CC"/>
                        </a:solidFill>
                        <a:effectLst/>
                        <a:latin typeface="微軟正黑體" pitchFamily="34" charset="-120"/>
                        <a:ea typeface="微軟正黑體" pitchFamily="34" charset="-120"/>
                      </a:endParaRPr>
                    </a:p>
                  </a:txBody>
                  <a:tcPr marL="91454" marR="91454"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0" i="0" u="none" strike="noStrike" cap="none" normalizeH="0" baseline="0" dirty="0" smtClean="0">
                          <a:ln>
                            <a:noFill/>
                          </a:ln>
                          <a:solidFill>
                            <a:srgbClr val="009900"/>
                          </a:solidFill>
                          <a:effectLst/>
                          <a:latin typeface="微軟正黑體" pitchFamily="34" charset="-120"/>
                          <a:ea typeface="微軟正黑體" pitchFamily="34" charset="-120"/>
                        </a:rPr>
                        <a:t>女生</a:t>
                      </a:r>
                    </a:p>
                  </a:txBody>
                  <a:tcPr marL="91454" marR="91454" marT="45691" marB="456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9D317"/>
                    </a:solidFill>
                  </a:tcPr>
                </a:tc>
                <a:tc vMerge="1">
                  <a:txBody>
                    <a:bodyPr/>
                    <a:lstStyle/>
                    <a:p>
                      <a:endParaRPr lang="zh-TW" altLang="en-US"/>
                    </a:p>
                  </a:txBody>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Tx/>
                        <a:buNone/>
                        <a:tabLst/>
                      </a:pPr>
                      <a:r>
                        <a:rPr kumimoji="0" lang="zh-TW" altLang="en-US" sz="2400" b="0" i="0" u="none" strike="noStrike" cap="none" normalizeH="0" baseline="0" dirty="0" smtClean="0">
                          <a:ln>
                            <a:noFill/>
                          </a:ln>
                          <a:solidFill>
                            <a:srgbClr val="009900"/>
                          </a:solidFill>
                          <a:effectLst/>
                          <a:latin typeface="微軟正黑體" pitchFamily="34" charset="-120"/>
                          <a:ea typeface="微軟正黑體" pitchFamily="34" charset="-120"/>
                        </a:rPr>
                        <a:t>男生</a:t>
                      </a:r>
                    </a:p>
                  </a:txBody>
                  <a:tcPr marL="91454" marR="91454" marT="45691" marB="4569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88B9CA"/>
                    </a:solidFill>
                  </a:tcPr>
                </a:tc>
              </a:tr>
            </a:tbl>
          </a:graphicData>
        </a:graphic>
      </p:graphicFrame>
      <p:sp>
        <p:nvSpPr>
          <p:cNvPr id="9255" name="AutoShape 39"/>
          <p:cNvSpPr>
            <a:spLocks noChangeArrowheads="1"/>
          </p:cNvSpPr>
          <p:nvPr/>
        </p:nvSpPr>
        <p:spPr bwMode="auto">
          <a:xfrm>
            <a:off x="5595938" y="2879725"/>
            <a:ext cx="2160587" cy="1512888"/>
          </a:xfrm>
          <a:prstGeom prst="leftRightArrow">
            <a:avLst>
              <a:gd name="adj1" fmla="val 50000"/>
              <a:gd name="adj2" fmla="val 28562"/>
            </a:avLst>
          </a:prstGeom>
          <a:gradFill rotWithShape="1">
            <a:gsLst>
              <a:gs pos="0">
                <a:srgbClr val="3333CC"/>
              </a:gs>
              <a:gs pos="100000">
                <a:srgbClr val="FF0000">
                  <a:alpha val="74001"/>
                </a:srgbClr>
              </a:gs>
            </a:gsLst>
            <a:lin ang="18900000" scaled="1"/>
          </a:gradFill>
          <a:ln w="9525">
            <a:solidFill>
              <a:srgbClr val="000000"/>
            </a:solidFill>
            <a:miter lim="800000"/>
            <a:headEnd/>
            <a:tailEnd/>
          </a:ln>
        </p:spPr>
        <p:txBody>
          <a:bodyPr anchor="ctr"/>
          <a:lstStyle/>
          <a:p>
            <a:pPr algn="ctr">
              <a:lnSpc>
                <a:spcPct val="160000"/>
              </a:lnSpc>
            </a:pPr>
            <a:r>
              <a:rPr lang="zh-TW" altLang="en-US" sz="1600" b="1">
                <a:latin typeface="標楷體" pitchFamily="65" charset="-120"/>
              </a:rPr>
              <a:t>性別光譜</a:t>
            </a:r>
            <a:endParaRPr lang="zh-TW" altLang="en-US">
              <a:ea typeface="新細明體" pitchFamily="18" charset="-120"/>
            </a:endParaRPr>
          </a:p>
        </p:txBody>
      </p:sp>
    </p:spTree>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04962" y="404664"/>
            <a:ext cx="5832475" cy="692150"/>
          </a:xfrm>
        </p:spPr>
        <p:txBody>
          <a:bodyPr/>
          <a:lstStyle/>
          <a:p>
            <a:pPr algn="ctr"/>
            <a:r>
              <a:rPr lang="zh-TW" altLang="en-US" sz="3600" b="1" dirty="0" smtClean="0">
                <a:latin typeface="微軟正黑體" pitchFamily="34" charset="-120"/>
                <a:ea typeface="微軟正黑體" pitchFamily="34" charset="-120"/>
                <a:hlinkClick r:id="rId2" action="ppaction://hlinksldjump"/>
              </a:rPr>
              <a:t>同志的困境</a:t>
            </a:r>
            <a:endParaRPr lang="zh-TW" altLang="en-US" sz="3600" b="1" dirty="0">
              <a:latin typeface="微軟正黑體" pitchFamily="34" charset="-120"/>
              <a:ea typeface="微軟正黑體" pitchFamily="34" charset="-120"/>
            </a:endParaRPr>
          </a:p>
        </p:txBody>
      </p:sp>
      <p:sp>
        <p:nvSpPr>
          <p:cNvPr id="4" name="Rectangle 2"/>
          <p:cNvSpPr txBox="1">
            <a:spLocks noRot="1" noChangeArrowheads="1"/>
          </p:cNvSpPr>
          <p:nvPr/>
        </p:nvSpPr>
        <p:spPr bwMode="auto">
          <a:xfrm>
            <a:off x="1475656" y="1340768"/>
            <a:ext cx="7315919" cy="45366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accent1"/>
              </a:buClr>
              <a:buFont typeface="Wingdings" pitchFamily="2" charset="2"/>
              <a:buChar char="n"/>
              <a:defRPr sz="20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n"/>
              <a:defRPr>
                <a:solidFill>
                  <a:schemeClr val="tx1"/>
                </a:solidFill>
                <a:latin typeface="+mn-lt"/>
                <a:ea typeface="+mn-ea"/>
              </a:defRPr>
            </a:lvl2pPr>
            <a:lvl3pPr marL="1143000" indent="-228600" algn="l" rtl="0" eaLnBrk="1" fontAlgn="base" hangingPunct="1">
              <a:spcBef>
                <a:spcPct val="20000"/>
              </a:spcBef>
              <a:spcAft>
                <a:spcPct val="0"/>
              </a:spcAft>
              <a:buClr>
                <a:schemeClr val="accent2"/>
              </a:buClr>
              <a:buFont typeface="Wingdings" pitchFamily="2" charset="2"/>
              <a:buChar char="n"/>
              <a:defRPr sz="1600">
                <a:solidFill>
                  <a:schemeClr val="tx1"/>
                </a:solidFill>
                <a:latin typeface="+mn-lt"/>
                <a:ea typeface="+mn-ea"/>
              </a:defRPr>
            </a:lvl3pPr>
            <a:lvl4pPr marL="1600200" indent="-228600" algn="l" rtl="0" eaLnBrk="1" fontAlgn="base" hangingPunct="1">
              <a:spcBef>
                <a:spcPct val="20000"/>
              </a:spcBef>
              <a:spcAft>
                <a:spcPct val="0"/>
              </a:spcAft>
              <a:buClr>
                <a:schemeClr val="hlink"/>
              </a:buClr>
              <a:buFont typeface="Wingdings" pitchFamily="2" charset="2"/>
              <a:buChar char="n"/>
              <a:defRPr sz="1400">
                <a:solidFill>
                  <a:schemeClr val="tx1"/>
                </a:solidFill>
                <a:latin typeface="+mn-lt"/>
                <a:ea typeface="+mn-ea"/>
              </a:defRPr>
            </a:lvl4pPr>
            <a:lvl5pPr marL="2057400" indent="-228600" algn="l" rtl="0" eaLnBrk="1" fontAlgn="base" hangingPunct="1">
              <a:spcBef>
                <a:spcPct val="20000"/>
              </a:spcBef>
              <a:spcAft>
                <a:spcPct val="0"/>
              </a:spcAft>
              <a:buChar char="»"/>
              <a:defRPr>
                <a:solidFill>
                  <a:schemeClr val="tx1"/>
                </a:solidFill>
                <a:latin typeface="+mn-lt"/>
                <a:ea typeface="+mn-ea"/>
              </a:defRPr>
            </a:lvl5pPr>
            <a:lvl6pPr marL="2514600" indent="-228600" algn="l" rtl="0" eaLnBrk="1" fontAlgn="base" hangingPunct="1">
              <a:spcBef>
                <a:spcPct val="20000"/>
              </a:spcBef>
              <a:spcAft>
                <a:spcPct val="0"/>
              </a:spcAft>
              <a:buChar char="»"/>
              <a:defRPr>
                <a:solidFill>
                  <a:schemeClr val="tx1"/>
                </a:solidFill>
                <a:latin typeface="+mn-lt"/>
                <a:ea typeface="+mn-ea"/>
              </a:defRPr>
            </a:lvl6pPr>
            <a:lvl7pPr marL="2971800" indent="-228600" algn="l" rtl="0" eaLnBrk="1" fontAlgn="base" hangingPunct="1">
              <a:spcBef>
                <a:spcPct val="20000"/>
              </a:spcBef>
              <a:spcAft>
                <a:spcPct val="0"/>
              </a:spcAft>
              <a:buChar char="»"/>
              <a:defRPr>
                <a:solidFill>
                  <a:schemeClr val="tx1"/>
                </a:solidFill>
                <a:latin typeface="+mn-lt"/>
                <a:ea typeface="+mn-ea"/>
              </a:defRPr>
            </a:lvl7pPr>
            <a:lvl8pPr marL="3429000" indent="-228600" algn="l" rtl="0" eaLnBrk="1" fontAlgn="base" hangingPunct="1">
              <a:spcBef>
                <a:spcPct val="20000"/>
              </a:spcBef>
              <a:spcAft>
                <a:spcPct val="0"/>
              </a:spcAft>
              <a:buChar char="»"/>
              <a:defRPr>
                <a:solidFill>
                  <a:schemeClr val="tx1"/>
                </a:solidFill>
                <a:latin typeface="+mn-lt"/>
                <a:ea typeface="+mn-ea"/>
              </a:defRPr>
            </a:lvl8pPr>
            <a:lvl9pPr marL="3886200" indent="-228600" algn="l" rtl="0" eaLnBrk="1" fontAlgn="base" hangingPunct="1">
              <a:spcBef>
                <a:spcPct val="20000"/>
              </a:spcBef>
              <a:spcAft>
                <a:spcPct val="0"/>
              </a:spcAft>
              <a:buChar char="»"/>
              <a:defRPr>
                <a:solidFill>
                  <a:schemeClr val="tx1"/>
                </a:solidFill>
                <a:latin typeface="+mn-lt"/>
                <a:ea typeface="+mn-ea"/>
              </a:defRPr>
            </a:lvl9pPr>
          </a:lstStyle>
          <a:p>
            <a:r>
              <a:rPr lang="zh-TW" altLang="en-US" sz="3600" b="1" dirty="0" smtClean="0">
                <a:latin typeface="微軟正黑體" pitchFamily="34" charset="-120"/>
                <a:ea typeface="微軟正黑體" pitchFamily="34" charset="-120"/>
                <a:hlinkClick r:id="rId3" action="ppaction://hlinksldjump"/>
              </a:rPr>
              <a:t>家</a:t>
            </a:r>
            <a:r>
              <a:rPr lang="zh-TW" altLang="en-US" sz="3600" b="1" dirty="0" smtClean="0">
                <a:latin typeface="微軟正黑體" pitchFamily="34" charset="-120"/>
                <a:ea typeface="微軟正黑體" pitchFamily="34" charset="-120"/>
                <a:hlinkClick r:id="rId4" action="ppaction://hlinkfile"/>
              </a:rPr>
              <a:t>庭</a:t>
            </a:r>
            <a:endParaRPr lang="en-US" altLang="zh-TW" sz="3600" b="1" dirty="0" smtClean="0">
              <a:latin typeface="微軟正黑體" pitchFamily="34" charset="-120"/>
              <a:ea typeface="微軟正黑體" pitchFamily="34" charset="-120"/>
            </a:endParaRPr>
          </a:p>
          <a:p>
            <a:r>
              <a:rPr lang="zh-TW" altLang="en-US" sz="3600" b="1" dirty="0" smtClean="0">
                <a:latin typeface="微軟正黑體" pitchFamily="34" charset="-120"/>
                <a:ea typeface="微軟正黑體" pitchFamily="34" charset="-120"/>
                <a:hlinkClick r:id="rId5" action="ppaction://hlinkfile"/>
              </a:rPr>
              <a:t>教育</a:t>
            </a:r>
            <a:endParaRPr lang="en-US" altLang="zh-TW" sz="3600" b="1" dirty="0" smtClean="0">
              <a:latin typeface="微軟正黑體" pitchFamily="34" charset="-120"/>
              <a:ea typeface="微軟正黑體" pitchFamily="34" charset="-120"/>
            </a:endParaRPr>
          </a:p>
          <a:p>
            <a:r>
              <a:rPr lang="zh-TW" altLang="en-US" sz="3600" b="1" dirty="0" smtClean="0">
                <a:latin typeface="微軟正黑體" pitchFamily="34" charset="-120"/>
                <a:ea typeface="微軟正黑體" pitchFamily="34" charset="-120"/>
                <a:hlinkClick r:id="rId6"/>
              </a:rPr>
              <a:t>媒體</a:t>
            </a:r>
            <a:endParaRPr lang="en-US" altLang="zh-TW" sz="3600" b="1" dirty="0" smtClean="0">
              <a:latin typeface="微軟正黑體" pitchFamily="34" charset="-120"/>
              <a:ea typeface="微軟正黑體" pitchFamily="34" charset="-120"/>
            </a:endParaRPr>
          </a:p>
          <a:p>
            <a:r>
              <a:rPr lang="zh-TW" altLang="en-US" sz="3600" b="1" dirty="0" smtClean="0">
                <a:latin typeface="微軟正黑體" pitchFamily="34" charset="-120"/>
                <a:ea typeface="微軟正黑體" pitchFamily="34" charset="-120"/>
                <a:hlinkClick r:id="rId7" action="ppaction://hlinkfile"/>
              </a:rPr>
              <a:t>法律的異性戀思維</a:t>
            </a:r>
            <a:r>
              <a:rPr lang="en-US" altLang="zh-TW" sz="3600" b="1" dirty="0" smtClean="0">
                <a:latin typeface="微軟正黑體" pitchFamily="34" charset="-120"/>
                <a:ea typeface="微軟正黑體" pitchFamily="34" charset="-120"/>
              </a:rPr>
              <a:t>:</a:t>
            </a:r>
          </a:p>
          <a:p>
            <a:pPr marL="0" indent="0">
              <a:buNone/>
            </a:pPr>
            <a:r>
              <a:rPr lang="zh-TW" altLang="en-US" sz="3600" b="1" dirty="0">
                <a:latin typeface="微軟正黑體" pitchFamily="34" charset="-120"/>
                <a:ea typeface="微軟正黑體" pitchFamily="34" charset="-120"/>
              </a:rPr>
              <a:t> </a:t>
            </a:r>
            <a:r>
              <a:rPr lang="zh-TW" altLang="en-US" sz="3600" b="1" dirty="0" smtClean="0">
                <a:latin typeface="微軟正黑體" pitchFamily="34" charset="-120"/>
                <a:ea typeface="微軟正黑體" pitchFamily="34" charset="-120"/>
              </a:rPr>
              <a:t> 兵役、婚姻、子女、財產、醫療</a:t>
            </a:r>
          </a:p>
        </p:txBody>
      </p:sp>
    </p:spTree>
    <p:extLst>
      <p:ext uri="{BB962C8B-B14F-4D97-AF65-F5344CB8AC3E}">
        <p14:creationId xmlns="" xmlns:p14="http://schemas.microsoft.com/office/powerpoint/2010/main" val="3972876465"/>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dissolv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dissolv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dissolve">
                                      <p:cBhvr>
                                        <p:cTn id="17" dur="500"/>
                                        <p:tgtEl>
                                          <p:spTgt spid="4">
                                            <p:txEl>
                                              <p:pRg st="3" end="3"/>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dissolve">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標題 1"/>
          <p:cNvSpPr>
            <a:spLocks noGrp="1"/>
          </p:cNvSpPr>
          <p:nvPr>
            <p:ph type="title"/>
          </p:nvPr>
        </p:nvSpPr>
        <p:spPr>
          <a:xfrm>
            <a:off x="3563888" y="0"/>
            <a:ext cx="5072063" cy="1071563"/>
          </a:xfrm>
        </p:spPr>
        <p:txBody>
          <a:bodyPr/>
          <a:lstStyle/>
          <a:p>
            <a:pPr algn="ctr"/>
            <a:r>
              <a:rPr lang="zh-TW" altLang="en-US" sz="3600" b="1" dirty="0" smtClean="0">
                <a:latin typeface="華康雅風體W3" pitchFamily="65" charset="-120"/>
                <a:ea typeface="華康雅風體W3" pitchFamily="65" charset="-120"/>
                <a:hlinkClick r:id="rId2" action="ppaction://hlinksldjump"/>
              </a:rPr>
              <a:t>為巴比祈禱</a:t>
            </a:r>
            <a:endParaRPr lang="zh-TW" altLang="en-US" sz="3600" b="1" dirty="0" smtClean="0">
              <a:latin typeface="華康雅風體W3" pitchFamily="65" charset="-120"/>
              <a:ea typeface="華康雅風體W3" pitchFamily="65" charset="-120"/>
            </a:endParaRPr>
          </a:p>
        </p:txBody>
      </p:sp>
      <p:pic>
        <p:nvPicPr>
          <p:cNvPr id="28675" name="內容版面配置區 3" descr="為巴比祈禱.jpg">
            <a:hlinkClick r:id="rId3" action="ppaction://hlinkfile"/>
          </p:cNvPr>
          <p:cNvPicPr>
            <a:picLocks noGrp="1" noChangeAspect="1"/>
          </p:cNvPicPr>
          <p:nvPr>
            <p:ph idx="1"/>
          </p:nvPr>
        </p:nvPicPr>
        <p:blipFill>
          <a:blip r:embed="rId4" cstate="print">
            <a:extLst>
              <a:ext uri="{28A0092B-C50C-407E-A947-70E740481C1C}">
                <a14:useLocalDpi xmlns="" xmlns:a14="http://schemas.microsoft.com/office/drawing/2010/main" val="0"/>
              </a:ext>
            </a:extLst>
          </a:blip>
          <a:srcRect/>
          <a:stretch>
            <a:fillRect/>
          </a:stretch>
        </p:blipFill>
        <p:spPr>
          <a:xfrm>
            <a:off x="179512" y="908720"/>
            <a:ext cx="2951163" cy="4240213"/>
          </a:xfrm>
        </p:spPr>
      </p:pic>
      <p:sp>
        <p:nvSpPr>
          <p:cNvPr id="28676" name="矩形 4"/>
          <p:cNvSpPr>
            <a:spLocks noChangeArrowheads="1"/>
          </p:cNvSpPr>
          <p:nvPr/>
        </p:nvSpPr>
        <p:spPr bwMode="auto">
          <a:xfrm>
            <a:off x="3347864" y="1196752"/>
            <a:ext cx="5796136" cy="52625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zh-TW" altLang="en-US" sz="2800" b="1" dirty="0">
                <a:latin typeface="華康雅風體W3" pitchFamily="65" charset="-120"/>
                <a:ea typeface="華康雅風體W3" pitchFamily="65" charset="-120"/>
              </a:rPr>
              <a:t>巴比是美滿家庭中最受寵愛的兒子，他擁有著全家人的愛與期待，但這一切在他向家人坦承自己是同性戀後就改變了。巴比的母親認為巴比只是生病，於是透過各種管道，想盡辦法要治好巴比的「病」。身陷在教會、家庭及同儕壓力下的巴比，最後選擇了用死亡作為對母親的抗議，結束生命作為最後的妥協。而當巴比死後，他的母親才終於了解巴比當初想傳達給她的心情，懊悔與淚水也喚不回逝去的生命</a:t>
            </a:r>
            <a:r>
              <a:rPr lang="en-US" altLang="zh-TW" sz="2800" b="1" dirty="0">
                <a:latin typeface="華康雅風體W3" pitchFamily="65" charset="-120"/>
                <a:ea typeface="華康雅風體W3" pitchFamily="65" charset="-120"/>
              </a:rPr>
              <a:t>……</a:t>
            </a:r>
            <a:r>
              <a:rPr lang="zh-TW" altLang="en-US" sz="2800" b="1" dirty="0">
                <a:latin typeface="華康雅風體W3" pitchFamily="65" charset="-120"/>
                <a:ea typeface="華康雅風體W3" pitchFamily="65" charset="-120"/>
              </a:rPr>
              <a:t>。</a:t>
            </a:r>
          </a:p>
        </p:txBody>
      </p:sp>
    </p:spTree>
    <p:extLst>
      <p:ext uri="{BB962C8B-B14F-4D97-AF65-F5344CB8AC3E}">
        <p14:creationId xmlns="" xmlns:p14="http://schemas.microsoft.com/office/powerpoint/2010/main" val="383520557"/>
      </p:ext>
    </p:extLst>
  </p:cSld>
  <p:clrMapOvr>
    <a:masterClrMapping/>
  </p:clrMapOvr>
  <p:transition>
    <p:plus/>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755577" y="404813"/>
            <a:ext cx="7488831" cy="692150"/>
          </a:xfrm>
        </p:spPr>
        <p:txBody>
          <a:bodyPr/>
          <a:lstStyle/>
          <a:p>
            <a:pPr algn="ctr"/>
            <a:r>
              <a:rPr lang="zh-TW" altLang="en-US" sz="3600" b="1" dirty="0" smtClean="0">
                <a:solidFill>
                  <a:srgbClr val="0000FF"/>
                </a:solidFill>
                <a:latin typeface="+mj-ea"/>
              </a:rPr>
              <a:t>台灣同志</a:t>
            </a:r>
            <a:endParaRPr lang="zh-TW" altLang="en-US" sz="3600" b="1" dirty="0">
              <a:solidFill>
                <a:srgbClr val="0000FF"/>
              </a:solidFill>
              <a:latin typeface="+mj-ea"/>
            </a:endParaRPr>
          </a:p>
        </p:txBody>
      </p:sp>
      <p:sp>
        <p:nvSpPr>
          <p:cNvPr id="177155" name="Rectangle 3"/>
          <p:cNvSpPr>
            <a:spLocks noGrp="1" noChangeArrowheads="1"/>
          </p:cNvSpPr>
          <p:nvPr>
            <p:ph type="body" idx="1"/>
          </p:nvPr>
        </p:nvSpPr>
        <p:spPr>
          <a:xfrm>
            <a:off x="467544" y="1484784"/>
            <a:ext cx="8283252" cy="4641850"/>
          </a:xfrm>
        </p:spPr>
        <p:txBody>
          <a:bodyPr/>
          <a:lstStyle/>
          <a:p>
            <a:r>
              <a:rPr lang="en-US" altLang="zh-TW" sz="3200" b="1" dirty="0" smtClean="0">
                <a:latin typeface="+mj-ea"/>
                <a:ea typeface="+mj-ea"/>
              </a:rPr>
              <a:t>1996</a:t>
            </a:r>
            <a:r>
              <a:rPr lang="zh-TW" altLang="en-US" sz="3200" b="1" dirty="0" smtClean="0">
                <a:latin typeface="+mj-ea"/>
                <a:ea typeface="+mj-ea"/>
              </a:rPr>
              <a:t>年，台灣</a:t>
            </a:r>
            <a:r>
              <a:rPr lang="zh-TW" altLang="en-US" sz="3200" b="1" dirty="0">
                <a:latin typeface="+mj-ea"/>
                <a:ea typeface="+mj-ea"/>
              </a:rPr>
              <a:t>第一對公開結婚的</a:t>
            </a:r>
            <a:r>
              <a:rPr lang="zh-TW" altLang="en-US" sz="3200" b="1" dirty="0" smtClean="0">
                <a:latin typeface="+mj-ea"/>
                <a:ea typeface="+mj-ea"/>
              </a:rPr>
              <a:t>同志</a:t>
            </a:r>
            <a:r>
              <a:rPr lang="en-US" altLang="zh-TW" sz="3200" b="1" dirty="0" smtClean="0">
                <a:latin typeface="+mj-ea"/>
                <a:ea typeface="+mj-ea"/>
              </a:rPr>
              <a:t>:</a:t>
            </a:r>
          </a:p>
          <a:p>
            <a:pPr>
              <a:buNone/>
            </a:pPr>
            <a:r>
              <a:rPr lang="en-US" altLang="zh-TW" sz="3200" b="1" dirty="0" smtClean="0">
                <a:latin typeface="+mj-ea"/>
                <a:ea typeface="+mj-ea"/>
              </a:rPr>
              <a:t>          </a:t>
            </a:r>
            <a:r>
              <a:rPr lang="zh-TW" altLang="en-US" sz="3200" b="1" dirty="0" smtClean="0">
                <a:latin typeface="+mj-ea"/>
                <a:ea typeface="+mj-ea"/>
              </a:rPr>
              <a:t>許佑生</a:t>
            </a:r>
            <a:r>
              <a:rPr lang="zh-TW" altLang="en-US" sz="3200" b="1" dirty="0">
                <a:latin typeface="+mj-ea"/>
                <a:ea typeface="+mj-ea"/>
              </a:rPr>
              <a:t>和葛瑞</a:t>
            </a:r>
            <a:endParaRPr kumimoji="0" lang="zh-TW" altLang="en-US" sz="3200" b="1" dirty="0">
              <a:latin typeface="+mj-ea"/>
              <a:ea typeface="+mj-ea"/>
            </a:endParaRPr>
          </a:p>
          <a:p>
            <a:r>
              <a:rPr lang="zh-TW" altLang="en-US" sz="3200" b="1" dirty="0">
                <a:latin typeface="+mj-ea"/>
                <a:ea typeface="+mj-ea"/>
                <a:hlinkClick r:id="rId3"/>
              </a:rPr>
              <a:t>拉媽</a:t>
            </a:r>
            <a:r>
              <a:rPr lang="zh-TW" altLang="en-US" sz="3200" b="1" dirty="0" smtClean="0">
                <a:latin typeface="+mj-ea"/>
                <a:ea typeface="+mj-ea"/>
                <a:hlinkClick r:id="rId3"/>
              </a:rPr>
              <a:t>報</a:t>
            </a:r>
            <a:endParaRPr lang="zh-TW" altLang="en-US" sz="3200" b="1" dirty="0">
              <a:latin typeface="+mj-ea"/>
              <a:ea typeface="+mj-ea"/>
            </a:endParaRPr>
          </a:p>
          <a:p>
            <a:r>
              <a:rPr kumimoji="0" lang="zh-TW" altLang="en-US" sz="3200" b="1" dirty="0">
                <a:latin typeface="+mj-ea"/>
                <a:ea typeface="+mj-ea"/>
                <a:hlinkClick r:id="rId4"/>
              </a:rPr>
              <a:t>茶樹媽媽懷孕全紀錄</a:t>
            </a:r>
            <a:endParaRPr kumimoji="0" lang="zh-TW" altLang="en-US" sz="3200" b="1" dirty="0">
              <a:latin typeface="+mj-ea"/>
              <a:ea typeface="+mj-ea"/>
            </a:endParaRPr>
          </a:p>
          <a:p>
            <a:r>
              <a:rPr lang="zh-TW" altLang="en-US" sz="3200" b="1" dirty="0">
                <a:latin typeface="+mj-ea"/>
                <a:ea typeface="+mj-ea"/>
                <a:hlinkClick r:id="rId5"/>
              </a:rPr>
              <a:t>牛山彩虹婚禮</a:t>
            </a:r>
            <a:endParaRPr kumimoji="0" lang="zh-TW" altLang="en-US" sz="3200" b="1" dirty="0">
              <a:latin typeface="+mj-ea"/>
              <a:ea typeface="+mj-ea"/>
            </a:endParaRPr>
          </a:p>
          <a:p>
            <a:endParaRPr kumimoji="0" lang="en-US" altLang="zh-TW" sz="3200" b="1" dirty="0">
              <a:latin typeface="+mj-ea"/>
              <a:ea typeface="+mj-ea"/>
            </a:endParaRPr>
          </a:p>
        </p:txBody>
      </p:sp>
      <p:pic>
        <p:nvPicPr>
          <p:cNvPr id="1026" name="Picture 2" descr="http://a7.sphotos.ak.fbcdn.net/hphotos-ak-ash1/180163_193002537384499_100000242626405_670006_2504412_n.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436096" y="2204864"/>
            <a:ext cx="3314700" cy="2333626"/>
          </a:xfrm>
          <a:prstGeom prst="rect">
            <a:avLst/>
          </a:prstGeom>
          <a:noFill/>
          <a:extLst>
            <a:ext uri="{909E8E84-426E-40DD-AFC4-6F175D3DCCD1}">
              <a14:hiddenFill xmlns="" xmlns:a14="http://schemas.microsoft.com/office/drawing/2010/main">
                <a:solidFill>
                  <a:srgbClr val="FFFFFF"/>
                </a:solidFill>
              </a14:hiddenFill>
            </a:ext>
          </a:extLst>
        </p:spPr>
      </p:pic>
      <p:pic>
        <p:nvPicPr>
          <p:cNvPr id="6146" name="Picture 2" descr="http://farm3.static.flickr.com/2333/2464411696_315ffbc3ba.jpg">
            <a:hlinkClick r:id="rId7"/>
          </p:cNvPr>
          <p:cNvPicPr>
            <a:picLocks noChangeAspect="1" noChangeArrowheads="1"/>
          </p:cNvPicPr>
          <p:nvPr/>
        </p:nvPicPr>
        <p:blipFill>
          <a:blip r:embed="rId8" cstate="print"/>
          <a:srcRect/>
          <a:stretch>
            <a:fillRect/>
          </a:stretch>
        </p:blipFill>
        <p:spPr bwMode="auto">
          <a:xfrm>
            <a:off x="6156176" y="4437112"/>
            <a:ext cx="1944216" cy="2592287"/>
          </a:xfrm>
          <a:prstGeom prst="rect">
            <a:avLst/>
          </a:prstGeom>
          <a:noFill/>
        </p:spPr>
      </p:pic>
      <p:pic>
        <p:nvPicPr>
          <p:cNvPr id="6148" name="Picture 4" descr="http://3.bp.blogspot.com/_ioJ3m75mxyI/S_LGZceVm7I/AAAAAAAAA5U/Ll7--j1qYd4/s1600/05.jpg">
            <a:hlinkClick r:id="rId9"/>
          </p:cNvPr>
          <p:cNvPicPr>
            <a:picLocks noChangeAspect="1" noChangeArrowheads="1"/>
          </p:cNvPicPr>
          <p:nvPr/>
        </p:nvPicPr>
        <p:blipFill>
          <a:blip r:embed="rId10" cstate="print"/>
          <a:srcRect l="33075" t="40834" r="34795" b="1319"/>
          <a:stretch>
            <a:fillRect/>
          </a:stretch>
        </p:blipFill>
        <p:spPr bwMode="auto">
          <a:xfrm>
            <a:off x="3563888" y="4005064"/>
            <a:ext cx="1584176" cy="2376264"/>
          </a:xfrm>
          <a:prstGeom prst="rect">
            <a:avLst/>
          </a:prstGeom>
          <a:noFill/>
        </p:spPr>
      </p:pic>
    </p:spTree>
    <p:extLst>
      <p:ext uri="{BB962C8B-B14F-4D97-AF65-F5344CB8AC3E}">
        <p14:creationId xmlns="" xmlns:p14="http://schemas.microsoft.com/office/powerpoint/2010/main" val="57124077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267744" y="0"/>
            <a:ext cx="5832475" cy="908323"/>
          </a:xfrm>
        </p:spPr>
        <p:txBody>
          <a:bodyPr/>
          <a:lstStyle/>
          <a:p>
            <a:pPr algn="l"/>
            <a:r>
              <a:rPr lang="zh-TW" altLang="en-US" sz="3200" b="1" dirty="0" smtClean="0">
                <a:solidFill>
                  <a:srgbClr val="0000FF"/>
                </a:solidFill>
              </a:rPr>
              <a:t>多元家庭民法修正草案</a:t>
            </a:r>
            <a:endParaRPr lang="zh-TW" altLang="en-US" sz="3200" b="1" dirty="0">
              <a:solidFill>
                <a:srgbClr val="0000FF"/>
              </a:solidFill>
            </a:endParaRPr>
          </a:p>
        </p:txBody>
      </p:sp>
      <p:pic>
        <p:nvPicPr>
          <p:cNvPr id="4" name="Picture 2">
            <a:hlinkClick r:id="rId3"/>
          </p:cNvPr>
          <p:cNvPicPr>
            <a:picLocks noGrp="1" noChangeAspect="1" noChangeArrowheads="1"/>
          </p:cNvPicPr>
          <p:nvPr>
            <p:ph idx="1"/>
          </p:nvPr>
        </p:nvPicPr>
        <p:blipFill>
          <a:blip r:embed="rId4" cstate="print"/>
          <a:srcRect l="27672" t="20641" r="13664" b="7501"/>
          <a:stretch>
            <a:fillRect/>
          </a:stretch>
        </p:blipFill>
        <p:spPr bwMode="auto">
          <a:xfrm>
            <a:off x="1259632" y="980728"/>
            <a:ext cx="6750513" cy="4648906"/>
          </a:xfrm>
          <a:prstGeom prst="rect">
            <a:avLst/>
          </a:prstGeom>
          <a:noFill/>
          <a:ln w="9525">
            <a:noFill/>
            <a:miter lim="800000"/>
            <a:headEnd/>
            <a:tailEnd/>
          </a:ln>
        </p:spPr>
      </p:pic>
    </p:spTree>
  </p:cSld>
  <p:clrMapOvr>
    <a:masterClrMapping/>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20" name="Rectangle 4"/>
          <p:cNvSpPr>
            <a:spLocks noChangeArrowheads="1"/>
          </p:cNvSpPr>
          <p:nvPr/>
        </p:nvSpPr>
        <p:spPr bwMode="auto">
          <a:xfrm>
            <a:off x="3059113" y="1628775"/>
            <a:ext cx="5688012" cy="2066925"/>
          </a:xfrm>
          <a:prstGeom prst="rect">
            <a:avLst/>
          </a:prstGeom>
          <a:noFill/>
          <a:ln>
            <a:noFill/>
          </a:ln>
          <a:extLst/>
        </p:spPr>
        <p:txBody>
          <a:bodyPr anchor="ctr"/>
          <a:lstStyle/>
          <a:p>
            <a:pPr algn="ctr">
              <a:lnSpc>
                <a:spcPct val="135000"/>
              </a:lnSpc>
              <a:defRPr/>
            </a:pPr>
            <a:r>
              <a:rPr kumimoji="0" lang="zh-TW" altLang="en-US" sz="4800" b="1" dirty="0">
                <a:solidFill>
                  <a:srgbClr val="FF0066"/>
                </a:solidFill>
                <a:effectLst>
                  <a:outerShdw blurRad="38100" dist="38100" dir="2700000" algn="tl">
                    <a:srgbClr val="000000">
                      <a:alpha val="43137"/>
                    </a:srgbClr>
                  </a:outerShdw>
                </a:effectLst>
                <a:latin typeface="+mj-ea"/>
                <a:ea typeface="+mj-ea"/>
              </a:rPr>
              <a:t>認識自己  看見差異</a:t>
            </a:r>
            <a:br>
              <a:rPr kumimoji="0" lang="zh-TW" altLang="en-US" sz="4800" b="1" dirty="0">
                <a:solidFill>
                  <a:srgbClr val="FF0066"/>
                </a:solidFill>
                <a:effectLst>
                  <a:outerShdw blurRad="38100" dist="38100" dir="2700000" algn="tl">
                    <a:srgbClr val="000000">
                      <a:alpha val="43137"/>
                    </a:srgbClr>
                  </a:outerShdw>
                </a:effectLst>
                <a:latin typeface="+mj-ea"/>
                <a:ea typeface="+mj-ea"/>
              </a:rPr>
            </a:br>
            <a:r>
              <a:rPr kumimoji="0" lang="zh-TW" altLang="en-US" sz="4800" b="1" dirty="0">
                <a:solidFill>
                  <a:srgbClr val="FF0066"/>
                </a:solidFill>
                <a:effectLst>
                  <a:outerShdw blurRad="38100" dist="38100" dir="2700000" algn="tl">
                    <a:srgbClr val="000000">
                      <a:alpha val="43137"/>
                    </a:srgbClr>
                  </a:outerShdw>
                </a:effectLst>
                <a:latin typeface="+mj-ea"/>
                <a:ea typeface="+mj-ea"/>
              </a:rPr>
              <a:t>接納多元  實踐尊重</a:t>
            </a:r>
          </a:p>
        </p:txBody>
      </p:sp>
      <p:sp>
        <p:nvSpPr>
          <p:cNvPr id="930821" name="Rectangle 5" descr="Rectangle: Click to edit Master text styles&#10;Second level&#10;Third level&#10;Fourth level&#10;Fifth level"/>
          <p:cNvSpPr>
            <a:spLocks noChangeArrowheads="1"/>
          </p:cNvSpPr>
          <p:nvPr/>
        </p:nvSpPr>
        <p:spPr bwMode="auto">
          <a:xfrm>
            <a:off x="611188" y="4221163"/>
            <a:ext cx="7235825" cy="649287"/>
          </a:xfrm>
          <a:prstGeom prst="rect">
            <a:avLst/>
          </a:prstGeom>
          <a:noFill/>
          <a:ln>
            <a:noFill/>
          </a:ln>
          <a:extLst/>
        </p:spPr>
        <p:txBody>
          <a:bodyPr/>
          <a:lstStyle/>
          <a:p>
            <a:pPr>
              <a:spcBef>
                <a:spcPct val="20000"/>
              </a:spcBef>
              <a:buClr>
                <a:srgbClr val="FF6600"/>
              </a:buClr>
              <a:buSzPct val="110000"/>
              <a:defRPr/>
            </a:pPr>
            <a:r>
              <a:rPr kumimoji="0" lang="zh-TW" altLang="en-US" sz="3600" b="1" dirty="0">
                <a:solidFill>
                  <a:srgbClr val="00B050"/>
                </a:solidFill>
                <a:latin typeface="微軟正黑體" pitchFamily="34" charset="-120"/>
                <a:ea typeface="微軟正黑體" pitchFamily="34" charset="-120"/>
              </a:rPr>
              <a:t>期待所有的孩子可以</a:t>
            </a:r>
          </a:p>
          <a:p>
            <a:pPr marL="342900" indent="-342900">
              <a:spcBef>
                <a:spcPct val="20000"/>
              </a:spcBef>
              <a:buClr>
                <a:srgbClr val="FF6600"/>
              </a:buClr>
              <a:buSzPct val="110000"/>
              <a:buFont typeface="Wingdings" pitchFamily="2" charset="2"/>
              <a:buNone/>
              <a:defRPr/>
            </a:pPr>
            <a:r>
              <a:rPr kumimoji="0" lang="zh-TW" altLang="en-US" sz="3600" b="1" dirty="0">
                <a:solidFill>
                  <a:srgbClr val="00B050"/>
                </a:solidFill>
                <a:latin typeface="微軟正黑體" pitchFamily="34" charset="-120"/>
                <a:ea typeface="微軟正黑體" pitchFamily="34" charset="-120"/>
              </a:rPr>
              <a:t>　　自信、自尊、平安的長大</a:t>
            </a:r>
          </a:p>
        </p:txBody>
      </p:sp>
      <p:pic>
        <p:nvPicPr>
          <p:cNvPr id="83975" name="Picture 7" descr="http://t2.gstatic.com/images?q=tbn:ANd9GcR92KtRlvpkjX7G2muS77xkP20wXgqiCxM58ICRJUJc34dK6DSh8w">
            <a:hlinkClick r:id="rId3" action="ppaction://hlinkfile"/>
          </p:cNvPr>
          <p:cNvPicPr>
            <a:picLocks noChangeAspect="1" noChangeArrowheads="1"/>
          </p:cNvPicPr>
          <p:nvPr/>
        </p:nvPicPr>
        <p:blipFill>
          <a:blip r:embed="rId4" cstate="print"/>
          <a:srcRect/>
          <a:stretch>
            <a:fillRect/>
          </a:stretch>
        </p:blipFill>
        <p:spPr bwMode="auto">
          <a:xfrm>
            <a:off x="179512" y="548680"/>
            <a:ext cx="3096344" cy="2448272"/>
          </a:xfrm>
          <a:prstGeom prst="rect">
            <a:avLst/>
          </a:prstGeom>
          <a:ln>
            <a:noFill/>
          </a:ln>
          <a:effectLst>
            <a:softEdge rad="112500"/>
          </a:effectLst>
        </p:spPr>
      </p:pic>
      <p:sp>
        <p:nvSpPr>
          <p:cNvPr id="5" name="Rectangle 3"/>
          <p:cNvSpPr>
            <a:spLocks noChangeArrowheads="1"/>
          </p:cNvSpPr>
          <p:nvPr/>
        </p:nvSpPr>
        <p:spPr bwMode="auto">
          <a:xfrm>
            <a:off x="5605463" y="5792788"/>
            <a:ext cx="3359150" cy="460375"/>
          </a:xfrm>
          <a:prstGeom prst="rect">
            <a:avLst/>
          </a:prstGeom>
          <a:noFill/>
          <a:ln w="9525">
            <a:noFill/>
            <a:miter lim="800000"/>
            <a:headEnd/>
            <a:tailEnd/>
          </a:ln>
        </p:spPr>
        <p:txBody>
          <a:bodyPr anchor="ctr">
            <a:spAutoFit/>
          </a:bodyPr>
          <a:lstStyle/>
          <a:p>
            <a:pPr algn="ctr"/>
            <a:r>
              <a:rPr lang="zh-TW" altLang="en-US" sz="2400" b="1">
                <a:solidFill>
                  <a:srgbClr val="0000CC"/>
                </a:solidFill>
                <a:latin typeface="微軟正黑體" pitchFamily="34" charset="-120"/>
                <a:ea typeface="微軟正黑體" pitchFamily="34" charset="-120"/>
              </a:rPr>
              <a:t>當孩子生命中的貴人</a:t>
            </a:r>
            <a:r>
              <a:rPr lang="en-US" altLang="zh-TW" sz="2400" b="1">
                <a:solidFill>
                  <a:srgbClr val="0000CC"/>
                </a:solidFill>
                <a:latin typeface="微軟正黑體" pitchFamily="34" charset="-120"/>
                <a:ea typeface="微軟正黑體" pitchFamily="34" charset="-120"/>
              </a:rPr>
              <a:t>…</a:t>
            </a:r>
            <a:r>
              <a:rPr lang="zh-TW" altLang="en-US" sz="2400" b="1">
                <a:solidFill>
                  <a:srgbClr val="0000CC"/>
                </a:solidFill>
                <a:latin typeface="微軟正黑體" pitchFamily="34" charset="-120"/>
                <a:ea typeface="微軟正黑體" pitchFamily="34" charset="-120"/>
              </a:rPr>
              <a:t>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0820"/>
                                        </p:tgtEl>
                                        <p:attrNameLst>
                                          <p:attrName>style.visibility</p:attrName>
                                        </p:attrNameLst>
                                      </p:cBhvr>
                                      <p:to>
                                        <p:strVal val="visible"/>
                                      </p:to>
                                    </p:set>
                                    <p:anim calcmode="lin" valueType="num">
                                      <p:cBhvr additive="base">
                                        <p:cTn id="7" dur="500" fill="hold"/>
                                        <p:tgtEl>
                                          <p:spTgt spid="930820"/>
                                        </p:tgtEl>
                                        <p:attrNameLst>
                                          <p:attrName>ppt_x</p:attrName>
                                        </p:attrNameLst>
                                      </p:cBhvr>
                                      <p:tavLst>
                                        <p:tav tm="0">
                                          <p:val>
                                            <p:strVal val="#ppt_x"/>
                                          </p:val>
                                        </p:tav>
                                        <p:tav tm="100000">
                                          <p:val>
                                            <p:strVal val="#ppt_x"/>
                                          </p:val>
                                        </p:tav>
                                      </p:tavLst>
                                    </p:anim>
                                    <p:anim calcmode="lin" valueType="num">
                                      <p:cBhvr additive="base">
                                        <p:cTn id="8" dur="500" fill="hold"/>
                                        <p:tgtEl>
                                          <p:spTgt spid="9308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30821"/>
                                        </p:tgtEl>
                                        <p:attrNameLst>
                                          <p:attrName>style.visibility</p:attrName>
                                        </p:attrNameLst>
                                      </p:cBhvr>
                                      <p:to>
                                        <p:strVal val="visible"/>
                                      </p:to>
                                    </p:set>
                                    <p:animEffect transition="in" filter="fade">
                                      <p:cBhvr>
                                        <p:cTn id="13" dur="1000"/>
                                        <p:tgtEl>
                                          <p:spTgt spid="930821"/>
                                        </p:tgtEl>
                                      </p:cBhvr>
                                    </p:animEffect>
                                    <p:anim calcmode="lin" valueType="num">
                                      <p:cBhvr>
                                        <p:cTn id="14" dur="1000" fill="hold"/>
                                        <p:tgtEl>
                                          <p:spTgt spid="930821"/>
                                        </p:tgtEl>
                                        <p:attrNameLst>
                                          <p:attrName>ppt_x</p:attrName>
                                        </p:attrNameLst>
                                      </p:cBhvr>
                                      <p:tavLst>
                                        <p:tav tm="0">
                                          <p:val>
                                            <p:strVal val="#ppt_x"/>
                                          </p:val>
                                        </p:tav>
                                        <p:tav tm="100000">
                                          <p:val>
                                            <p:strVal val="#ppt_x"/>
                                          </p:val>
                                        </p:tav>
                                      </p:tavLst>
                                    </p:anim>
                                    <p:anim calcmode="lin" valueType="num">
                                      <p:cBhvr>
                                        <p:cTn id="15" dur="1000" fill="hold"/>
                                        <p:tgtEl>
                                          <p:spTgt spid="930821"/>
                                        </p:tgtEl>
                                        <p:attrNameLst>
                                          <p:attrName>ppt_y</p:attrName>
                                        </p:attrNameLst>
                                      </p:cBhvr>
                                      <p:tavLst>
                                        <p:tav tm="0">
                                          <p:val>
                                            <p:strVal val="#ppt_y+.1"/>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0820" grpId="0"/>
      <p:bldP spid="930821"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2700338" y="5157788"/>
            <a:ext cx="5759450" cy="941387"/>
          </a:xfrm>
        </p:spPr>
        <p:txBody>
          <a:bodyPr/>
          <a:lstStyle/>
          <a:p>
            <a:pPr algn="r" eaLnBrk="1" hangingPunct="1"/>
            <a:r>
              <a:rPr lang="zh-TW" altLang="en-US" sz="4800" smtClean="0">
                <a:solidFill>
                  <a:srgbClr val="006600"/>
                </a:solidFill>
                <a:latin typeface="華康雅風體W3"/>
                <a:ea typeface="華康雅風體W3"/>
                <a:cs typeface="華康雅風體W3"/>
              </a:rPr>
              <a:t>感謝聆聽！</a:t>
            </a:r>
          </a:p>
        </p:txBody>
      </p:sp>
      <p:sp>
        <p:nvSpPr>
          <p:cNvPr id="63491" name="Rectangle 3"/>
          <p:cNvSpPr>
            <a:spLocks noGrp="1" noChangeArrowheads="1"/>
          </p:cNvSpPr>
          <p:nvPr>
            <p:ph idx="1"/>
          </p:nvPr>
        </p:nvSpPr>
        <p:spPr>
          <a:xfrm>
            <a:off x="800100" y="981075"/>
            <a:ext cx="7543800" cy="4525963"/>
          </a:xfrm>
        </p:spPr>
        <p:txBody>
          <a:bodyPr/>
          <a:lstStyle/>
          <a:p>
            <a:pPr eaLnBrk="1" hangingPunct="1">
              <a:buFontTx/>
              <a:buNone/>
            </a:pPr>
            <a:r>
              <a:rPr lang="zh-TW" altLang="en-US" sz="2800" dirty="0" smtClean="0">
                <a:latin typeface="華康雅風體W3"/>
                <a:ea typeface="華康雅風體W3"/>
                <a:cs typeface="華康雅風體W3"/>
              </a:rPr>
              <a:t>我希望，每個孩子都喜歡上學，像春風吹來，</a:t>
            </a:r>
          </a:p>
          <a:p>
            <a:pPr eaLnBrk="1" hangingPunct="1">
              <a:buFontTx/>
              <a:buNone/>
            </a:pPr>
            <a:r>
              <a:rPr lang="zh-TW" altLang="en-US" sz="2800" dirty="0" smtClean="0">
                <a:latin typeface="華康雅風體W3"/>
                <a:ea typeface="華康雅風體W3"/>
                <a:cs typeface="華康雅風體W3"/>
              </a:rPr>
              <a:t>每一片樹葉以口哨響應。</a:t>
            </a:r>
          </a:p>
          <a:p>
            <a:pPr eaLnBrk="1" hangingPunct="1">
              <a:buFontTx/>
              <a:buNone/>
            </a:pPr>
            <a:r>
              <a:rPr lang="zh-TW" altLang="en-US" sz="2800" dirty="0" smtClean="0">
                <a:latin typeface="華康雅風體W3"/>
                <a:ea typeface="華康雅風體W3"/>
                <a:cs typeface="華康雅風體W3"/>
              </a:rPr>
              <a:t>我希望，每位老師教學的青春永駐，即使白髮</a:t>
            </a:r>
          </a:p>
          <a:p>
            <a:pPr eaLnBrk="1" hangingPunct="1">
              <a:buFontTx/>
              <a:buNone/>
            </a:pPr>
            <a:r>
              <a:rPr lang="zh-TW" altLang="en-US" sz="2800" dirty="0" smtClean="0">
                <a:latin typeface="華康雅風體W3"/>
                <a:ea typeface="華康雅風體W3"/>
                <a:cs typeface="華康雅風體W3"/>
              </a:rPr>
              <a:t>如霜亦不覺疲倦。</a:t>
            </a:r>
          </a:p>
          <a:p>
            <a:pPr eaLnBrk="1" hangingPunct="1">
              <a:buFontTx/>
              <a:buNone/>
            </a:pPr>
            <a:r>
              <a:rPr lang="zh-TW" altLang="en-US" sz="2800" dirty="0" smtClean="0">
                <a:latin typeface="華康雅風體W3"/>
                <a:ea typeface="華康雅風體W3"/>
                <a:cs typeface="華康雅風體W3"/>
              </a:rPr>
              <a:t>我希望，那方小小講台是阿拉丁的魔毯，老師</a:t>
            </a:r>
          </a:p>
          <a:p>
            <a:pPr eaLnBrk="1" hangingPunct="1">
              <a:buFontTx/>
              <a:buNone/>
            </a:pPr>
            <a:r>
              <a:rPr lang="zh-TW" altLang="en-US" sz="2800" dirty="0" smtClean="0">
                <a:latin typeface="華康雅風體W3"/>
                <a:ea typeface="華康雅風體W3"/>
                <a:cs typeface="華康雅風體W3"/>
              </a:rPr>
              <a:t>帶領著一群孩子探索生命意義，遨遊知識殿</a:t>
            </a:r>
          </a:p>
          <a:p>
            <a:pPr eaLnBrk="1" hangingPunct="1">
              <a:buFontTx/>
              <a:buNone/>
            </a:pPr>
            <a:r>
              <a:rPr lang="zh-TW" altLang="en-US" sz="2800" dirty="0" smtClean="0">
                <a:latin typeface="華康雅風體W3"/>
                <a:ea typeface="華康雅風體W3"/>
                <a:cs typeface="華康雅風體W3"/>
              </a:rPr>
              <a:t>堂</a:t>
            </a:r>
            <a:r>
              <a:rPr lang="en-US" altLang="zh-TW" sz="2800" dirty="0" smtClean="0">
                <a:latin typeface="Arial" pitchFamily="34" charset="0"/>
                <a:ea typeface="華康雅風體W3"/>
                <a:cs typeface="華康雅風體W3"/>
              </a:rPr>
              <a:t>……</a:t>
            </a:r>
            <a:endParaRPr lang="en-US" altLang="zh-TW" sz="2800" dirty="0" smtClean="0">
              <a:latin typeface="華康雅風體W3"/>
              <a:ea typeface="華康雅風體W3"/>
              <a:cs typeface="華康雅風體W3"/>
            </a:endParaRPr>
          </a:p>
          <a:p>
            <a:pPr algn="r" eaLnBrk="1" hangingPunct="1">
              <a:buFontTx/>
              <a:buNone/>
            </a:pPr>
            <a:r>
              <a:rPr lang="zh-TW" altLang="en-US" sz="2800" dirty="0" smtClean="0">
                <a:latin typeface="華康雅風體W3"/>
                <a:ea typeface="華康雅風體W3"/>
                <a:cs typeface="華康雅風體W3"/>
              </a:rPr>
              <a:t>摘自簡媜</a:t>
            </a:r>
            <a:r>
              <a:rPr lang="en-US" altLang="zh-TW" sz="2800" dirty="0" smtClean="0">
                <a:latin typeface="華康雅風體W3"/>
                <a:ea typeface="華康雅風體W3"/>
                <a:cs typeface="華康雅風體W3"/>
              </a:rPr>
              <a:t>《</a:t>
            </a:r>
            <a:r>
              <a:rPr lang="zh-TW" altLang="en-US" sz="2800" dirty="0" smtClean="0">
                <a:latin typeface="華康雅風體W3"/>
                <a:ea typeface="華康雅風體W3"/>
                <a:cs typeface="華康雅風體W3"/>
              </a:rPr>
              <a:t>老師的十二樣見面禮</a:t>
            </a:r>
            <a:r>
              <a:rPr lang="en-US" altLang="zh-TW" sz="2800" dirty="0" smtClean="0">
                <a:latin typeface="華康雅風體W3"/>
                <a:ea typeface="華康雅風體W3"/>
                <a:cs typeface="華康雅風體W3"/>
              </a:rPr>
              <a:t>》</a:t>
            </a:r>
            <a:endParaRPr lang="zh-TW" altLang="en-US" sz="2800" dirty="0" smtClean="0">
              <a:latin typeface="華康雅風體W3"/>
              <a:ea typeface="華康雅風體W3"/>
              <a:cs typeface="華康雅風體W3"/>
            </a:endParaRPr>
          </a:p>
        </p:txBody>
      </p:sp>
    </p:spTree>
  </p:cSld>
  <p:clrMapOvr>
    <a:masterClrMapping/>
  </p:clrMapOvr>
  <p:transition>
    <p:plus/>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hlinkClick r:id="rId3" action="ppaction://hlinkfile"/>
          </p:cNvPr>
          <p:cNvSpPr txBox="1">
            <a:spLocks noChangeArrowheads="1"/>
          </p:cNvSpPr>
          <p:nvPr/>
        </p:nvSpPr>
        <p:spPr bwMode="auto">
          <a:xfrm>
            <a:off x="1692275" y="236538"/>
            <a:ext cx="5381625" cy="831850"/>
          </a:xfrm>
          <a:prstGeom prst="rect">
            <a:avLst/>
          </a:prstGeom>
          <a:noFill/>
          <a:ln w="9525">
            <a:noFill/>
            <a:miter lim="800000"/>
            <a:headEnd/>
            <a:tailEnd/>
          </a:ln>
        </p:spPr>
        <p:txBody>
          <a:bodyPr>
            <a:spAutoFit/>
          </a:bodyPr>
          <a:lstStyle/>
          <a:p>
            <a:pPr>
              <a:spcBef>
                <a:spcPct val="50000"/>
              </a:spcBef>
            </a:pPr>
            <a:r>
              <a:rPr kumimoji="0" lang="zh-TW" altLang="en-US" sz="4800" b="1" dirty="0">
                <a:solidFill>
                  <a:srgbClr val="0000FF"/>
                </a:solidFill>
                <a:latin typeface="微軟正黑體" pitchFamily="34" charset="-120"/>
                <a:ea typeface="微軟正黑體" pitchFamily="34" charset="-120"/>
              </a:rPr>
              <a:t>故事開始前</a:t>
            </a:r>
            <a:r>
              <a:rPr kumimoji="0" lang="en-US" altLang="zh-TW" sz="4800" b="1" dirty="0">
                <a:solidFill>
                  <a:srgbClr val="0000FF"/>
                </a:solidFill>
                <a:latin typeface="微軟正黑體" pitchFamily="34" charset="-120"/>
                <a:ea typeface="微軟正黑體" pitchFamily="34" charset="-120"/>
              </a:rPr>
              <a:t>…</a:t>
            </a:r>
          </a:p>
        </p:txBody>
      </p:sp>
      <p:sp>
        <p:nvSpPr>
          <p:cNvPr id="5" name="副標題 3"/>
          <p:cNvSpPr txBox="1">
            <a:spLocks/>
          </p:cNvSpPr>
          <p:nvPr/>
        </p:nvSpPr>
        <p:spPr bwMode="auto">
          <a:xfrm>
            <a:off x="1043608" y="1268760"/>
            <a:ext cx="6336704" cy="576064"/>
          </a:xfrm>
          <a:prstGeom prst="rect">
            <a:avLst/>
          </a:prstGeom>
          <a:noFill/>
          <a:ln>
            <a:noFill/>
          </a:ln>
          <a:extLst/>
        </p:spPr>
        <p:txBody>
          <a:bodyPr/>
          <a:lstStyle>
            <a:lvl1pPr marL="342900" indent="-342900" eaLnBrk="0" hangingPunct="0">
              <a:defRPr kumimoji="1">
                <a:solidFill>
                  <a:schemeClr val="tx1"/>
                </a:solidFill>
                <a:latin typeface="Arial" pitchFamily="34" charset="0"/>
                <a:ea typeface="华文细黑"/>
                <a:cs typeface="华文细黑"/>
              </a:defRPr>
            </a:lvl1pPr>
            <a:lvl2pPr marL="742950" indent="-285750" eaLnBrk="0" hangingPunct="0">
              <a:defRPr kumimoji="1">
                <a:solidFill>
                  <a:schemeClr val="tx1"/>
                </a:solidFill>
                <a:latin typeface="Arial" pitchFamily="34" charset="0"/>
                <a:ea typeface="华文细黑"/>
                <a:cs typeface="华文细黑"/>
              </a:defRPr>
            </a:lvl2pPr>
            <a:lvl3pPr marL="1143000" indent="-228600" eaLnBrk="0" hangingPunct="0">
              <a:defRPr kumimoji="1">
                <a:solidFill>
                  <a:schemeClr val="tx1"/>
                </a:solidFill>
                <a:latin typeface="Arial" pitchFamily="34" charset="0"/>
                <a:ea typeface="华文细黑"/>
                <a:cs typeface="华文细黑"/>
              </a:defRPr>
            </a:lvl3pPr>
            <a:lvl4pPr marL="1600200" indent="-228600" eaLnBrk="0" hangingPunct="0">
              <a:defRPr kumimoji="1">
                <a:solidFill>
                  <a:schemeClr val="tx1"/>
                </a:solidFill>
                <a:latin typeface="Arial" pitchFamily="34" charset="0"/>
                <a:ea typeface="华文细黑"/>
                <a:cs typeface="华文细黑"/>
              </a:defRPr>
            </a:lvl4pPr>
            <a:lvl5pPr marL="2057400" indent="-228600" eaLnBrk="0" hangingPunct="0">
              <a:defRPr kumimoji="1">
                <a:solidFill>
                  <a:schemeClr val="tx1"/>
                </a:solidFill>
                <a:latin typeface="Arial" pitchFamily="34" charset="0"/>
                <a:ea typeface="华文细黑"/>
                <a:cs typeface="华文细黑"/>
              </a:defRPr>
            </a:lvl5pPr>
            <a:lvl6pPr marL="2514600" indent="-228600" eaLnBrk="0" fontAlgn="base" hangingPunct="0">
              <a:spcBef>
                <a:spcPct val="0"/>
              </a:spcBef>
              <a:spcAft>
                <a:spcPct val="0"/>
              </a:spcAft>
              <a:defRPr kumimoji="1">
                <a:solidFill>
                  <a:schemeClr val="tx1"/>
                </a:solidFill>
                <a:latin typeface="Arial" pitchFamily="34" charset="0"/>
                <a:ea typeface="华文细黑"/>
                <a:cs typeface="华文细黑"/>
              </a:defRPr>
            </a:lvl6pPr>
            <a:lvl7pPr marL="2971800" indent="-228600" eaLnBrk="0" fontAlgn="base" hangingPunct="0">
              <a:spcBef>
                <a:spcPct val="0"/>
              </a:spcBef>
              <a:spcAft>
                <a:spcPct val="0"/>
              </a:spcAft>
              <a:defRPr kumimoji="1">
                <a:solidFill>
                  <a:schemeClr val="tx1"/>
                </a:solidFill>
                <a:latin typeface="Arial" pitchFamily="34" charset="0"/>
                <a:ea typeface="华文细黑"/>
                <a:cs typeface="华文细黑"/>
              </a:defRPr>
            </a:lvl7pPr>
            <a:lvl8pPr marL="3429000" indent="-228600" eaLnBrk="0" fontAlgn="base" hangingPunct="0">
              <a:spcBef>
                <a:spcPct val="0"/>
              </a:spcBef>
              <a:spcAft>
                <a:spcPct val="0"/>
              </a:spcAft>
              <a:defRPr kumimoji="1">
                <a:solidFill>
                  <a:schemeClr val="tx1"/>
                </a:solidFill>
                <a:latin typeface="Arial" pitchFamily="34" charset="0"/>
                <a:ea typeface="华文细黑"/>
                <a:cs typeface="华文细黑"/>
              </a:defRPr>
            </a:lvl8pPr>
            <a:lvl9pPr marL="3886200" indent="-228600" eaLnBrk="0" fontAlgn="base" hangingPunct="0">
              <a:spcBef>
                <a:spcPct val="0"/>
              </a:spcBef>
              <a:spcAft>
                <a:spcPct val="0"/>
              </a:spcAft>
              <a:defRPr kumimoji="1">
                <a:solidFill>
                  <a:schemeClr val="tx1"/>
                </a:solidFill>
                <a:latin typeface="Arial" pitchFamily="34" charset="0"/>
                <a:ea typeface="华文细黑"/>
                <a:cs typeface="华文细黑"/>
              </a:defRPr>
            </a:lvl9pPr>
          </a:lstStyle>
          <a:p>
            <a:pPr marL="457200" indent="-457200" eaLnBrk="1" hangingPunct="1">
              <a:spcBef>
                <a:spcPct val="20000"/>
              </a:spcBef>
              <a:buClr>
                <a:srgbClr val="0F6FC6"/>
              </a:buClr>
              <a:buFontTx/>
              <a:buBlip>
                <a:blip r:embed="rId4"/>
              </a:buBlip>
              <a:defRPr/>
            </a:pPr>
            <a:r>
              <a:rPr kumimoji="0" lang="zh-TW" altLang="en-US" sz="3200" dirty="0" smtClean="0">
                <a:solidFill>
                  <a:srgbClr val="7030A0"/>
                </a:solidFill>
                <a:latin typeface="微軟正黑體" pitchFamily="34" charset="-120"/>
                <a:ea typeface="微軟正黑體" pitchFamily="34" charset="-120"/>
              </a:rPr>
              <a:t>為什麼要談性別平等？</a:t>
            </a:r>
            <a:endParaRPr kumimoji="0" lang="en-US" altLang="zh-TW" sz="3200" dirty="0" smtClean="0">
              <a:solidFill>
                <a:srgbClr val="7030A0"/>
              </a:solidFill>
              <a:latin typeface="微軟正黑體" pitchFamily="34" charset="-120"/>
              <a:ea typeface="微軟正黑體" pitchFamily="34" charset="-120"/>
            </a:endParaRPr>
          </a:p>
          <a:p>
            <a:pPr marL="400050" lvl="1">
              <a:spcBef>
                <a:spcPct val="20000"/>
              </a:spcBef>
              <a:buClr>
                <a:srgbClr val="0F6FC6"/>
              </a:buClr>
            </a:pPr>
            <a:r>
              <a:rPr kumimoji="0" lang="zh-TW" altLang="en-US" sz="2800" dirty="0" smtClean="0">
                <a:solidFill>
                  <a:srgbClr val="006600"/>
                </a:solidFill>
                <a:latin typeface="微軟正黑體" pitchFamily="34" charset="-120"/>
                <a:ea typeface="微軟正黑體" pitchFamily="34" charset="-120"/>
              </a:rPr>
              <a:t>「性別」影響每個人的生命故事</a:t>
            </a:r>
            <a:endParaRPr kumimoji="0" lang="en-US" altLang="zh-TW" sz="2800" dirty="0" smtClean="0">
              <a:solidFill>
                <a:srgbClr val="006600"/>
              </a:solidFill>
              <a:latin typeface="微軟正黑體" pitchFamily="34" charset="-120"/>
              <a:ea typeface="微軟正黑體" pitchFamily="34" charset="-120"/>
            </a:endParaRPr>
          </a:p>
          <a:p>
            <a:pPr marL="457200" indent="-457200" eaLnBrk="1" hangingPunct="1">
              <a:spcBef>
                <a:spcPct val="20000"/>
              </a:spcBef>
              <a:buClr>
                <a:srgbClr val="0F6FC6"/>
              </a:buClr>
              <a:defRPr/>
            </a:pPr>
            <a:endParaRPr kumimoji="0" lang="en-US" altLang="zh-TW" sz="3200" dirty="0" smtClean="0">
              <a:solidFill>
                <a:srgbClr val="7030A0"/>
              </a:solidFill>
              <a:latin typeface="微軟正黑體" pitchFamily="34" charset="-120"/>
              <a:ea typeface="微軟正黑體" pitchFamily="34" charset="-120"/>
            </a:endParaRPr>
          </a:p>
          <a:p>
            <a:pPr marL="457200" indent="-457200" eaLnBrk="1" hangingPunct="1">
              <a:spcBef>
                <a:spcPct val="20000"/>
              </a:spcBef>
              <a:buClr>
                <a:srgbClr val="0F6FC6"/>
              </a:buClr>
              <a:defRPr/>
            </a:pPr>
            <a:endParaRPr kumimoji="0" lang="en-US" altLang="zh-TW" sz="3200" dirty="0" smtClean="0">
              <a:solidFill>
                <a:srgbClr val="7030A0"/>
              </a:solidFill>
              <a:latin typeface="微軟正黑體" pitchFamily="34" charset="-120"/>
              <a:ea typeface="微軟正黑體" pitchFamily="34" charset="-120"/>
            </a:endParaRPr>
          </a:p>
          <a:p>
            <a:pPr marL="457200" indent="-457200" eaLnBrk="1" hangingPunct="1">
              <a:spcBef>
                <a:spcPct val="20000"/>
              </a:spcBef>
              <a:buClr>
                <a:srgbClr val="0F6FC6"/>
              </a:buClr>
              <a:defRPr/>
            </a:pPr>
            <a:endParaRPr kumimoji="0" lang="en-US" altLang="zh-TW" sz="3200" dirty="0" smtClean="0">
              <a:solidFill>
                <a:srgbClr val="7030A0"/>
              </a:solidFill>
              <a:latin typeface="微軟正黑體" pitchFamily="34" charset="-120"/>
              <a:ea typeface="微軟正黑體" pitchFamily="34" charset="-120"/>
            </a:endParaRPr>
          </a:p>
          <a:p>
            <a:pPr marL="457200" indent="-457200" eaLnBrk="1" hangingPunct="1">
              <a:spcBef>
                <a:spcPct val="20000"/>
              </a:spcBef>
              <a:buClr>
                <a:srgbClr val="0F6FC6"/>
              </a:buClr>
              <a:defRPr/>
            </a:pPr>
            <a:endParaRPr kumimoji="0" lang="zh-TW" altLang="en-US" sz="3200" dirty="0" smtClean="0">
              <a:solidFill>
                <a:srgbClr val="7030A0"/>
              </a:solidFill>
              <a:latin typeface="微軟正黑體" pitchFamily="34" charset="-120"/>
              <a:ea typeface="微軟正黑體" pitchFamily="34" charset="-120"/>
            </a:endParaRPr>
          </a:p>
          <a:p>
            <a:pPr marL="457200" indent="-457200" eaLnBrk="1" hangingPunct="1">
              <a:spcBef>
                <a:spcPct val="20000"/>
              </a:spcBef>
              <a:buClr>
                <a:srgbClr val="0F6FC6"/>
              </a:buClr>
              <a:buFontTx/>
              <a:buBlip>
                <a:blip r:embed="rId4"/>
              </a:buBlip>
              <a:defRPr/>
            </a:pPr>
            <a:r>
              <a:rPr kumimoji="0" lang="zh-TW" altLang="en-US" sz="3200" dirty="0" smtClean="0">
                <a:solidFill>
                  <a:srgbClr val="7030A0"/>
                </a:solidFill>
                <a:latin typeface="微軟正黑體" pitchFamily="34" charset="-120"/>
                <a:ea typeface="微軟正黑體" pitchFamily="34" charset="-120"/>
                <a:hlinkClick r:id="rId5" action="ppaction://hlinksldjump"/>
              </a:rPr>
              <a:t>動動腦</a:t>
            </a:r>
            <a:endParaRPr kumimoji="0" lang="en-US" altLang="zh-TW" sz="3200" dirty="0" smtClean="0">
              <a:solidFill>
                <a:srgbClr val="7030A0"/>
              </a:solidFill>
              <a:latin typeface="微軟正黑體" pitchFamily="34" charset="-120"/>
              <a:ea typeface="微軟正黑體" pitchFamily="34" charset="-120"/>
            </a:endParaRPr>
          </a:p>
          <a:p>
            <a:pPr marL="0" indent="0" eaLnBrk="1" hangingPunct="1">
              <a:spcBef>
                <a:spcPct val="20000"/>
              </a:spcBef>
              <a:buClr>
                <a:srgbClr val="0F6FC6"/>
              </a:buClr>
              <a:defRPr/>
            </a:pPr>
            <a:endParaRPr kumimoji="0" lang="en-US" altLang="zh-TW" sz="3200" b="1" dirty="0" smtClean="0">
              <a:solidFill>
                <a:prstClr val="black"/>
              </a:solidFill>
              <a:latin typeface="華康雅風體W3" pitchFamily="65" charset="-120"/>
              <a:ea typeface="華康雅風體W3" pitchFamily="65" charset="-120"/>
            </a:endParaRPr>
          </a:p>
        </p:txBody>
      </p:sp>
      <p:sp>
        <p:nvSpPr>
          <p:cNvPr id="10244" name="文字方塊 1"/>
          <p:cNvSpPr txBox="1">
            <a:spLocks noChangeArrowheads="1"/>
          </p:cNvSpPr>
          <p:nvPr/>
        </p:nvSpPr>
        <p:spPr bwMode="auto">
          <a:xfrm>
            <a:off x="4784725" y="5992813"/>
            <a:ext cx="4195763" cy="830262"/>
          </a:xfrm>
          <a:prstGeom prst="rect">
            <a:avLst/>
          </a:prstGeom>
          <a:noFill/>
          <a:ln w="9525">
            <a:noFill/>
            <a:miter lim="800000"/>
            <a:headEnd/>
            <a:tailEnd/>
          </a:ln>
        </p:spPr>
        <p:txBody>
          <a:bodyPr>
            <a:spAutoFit/>
          </a:bodyPr>
          <a:lstStyle/>
          <a:p>
            <a:r>
              <a:rPr lang="zh-TW" altLang="en-US" sz="4800" dirty="0">
                <a:solidFill>
                  <a:srgbClr val="FF0066"/>
                </a:solidFill>
                <a:latin typeface="微軟正黑體" pitchFamily="34" charset="-120"/>
                <a:ea typeface="微軟正黑體" pitchFamily="34" charset="-120"/>
                <a:hlinkClick r:id="rId6" action="ppaction://hlinksldjump"/>
              </a:rPr>
              <a:t>性別就是生活</a:t>
            </a:r>
            <a:endParaRPr lang="zh-TW" altLang="en-US" sz="4800" dirty="0">
              <a:solidFill>
                <a:srgbClr val="FF0066"/>
              </a:solidFill>
              <a:latin typeface="微軟正黑體" pitchFamily="34" charset="-120"/>
              <a:ea typeface="微軟正黑體" pitchFamily="34" charset="-120"/>
            </a:endParaRPr>
          </a:p>
        </p:txBody>
      </p:sp>
      <p:pic>
        <p:nvPicPr>
          <p:cNvPr id="8" name="Picture 6">
            <a:hlinkClick r:id="rId7" action="ppaction://hlinkfile"/>
          </p:cNvPr>
          <p:cNvPicPr>
            <a:picLocks noChangeAspect="1" noChangeArrowheads="1"/>
          </p:cNvPicPr>
          <p:nvPr/>
        </p:nvPicPr>
        <p:blipFill>
          <a:blip r:embed="rId8" cstate="print"/>
          <a:srcRect/>
          <a:stretch>
            <a:fillRect/>
          </a:stretch>
        </p:blipFill>
        <p:spPr bwMode="auto">
          <a:xfrm>
            <a:off x="1907704" y="2564904"/>
            <a:ext cx="5432425" cy="1943100"/>
          </a:xfrm>
          <a:prstGeom prst="rect">
            <a:avLst/>
          </a:prstGeom>
          <a:noFill/>
          <a:ln w="9525">
            <a:noFill/>
            <a:miter lim="800000"/>
            <a:headEnd/>
            <a:tailEnd/>
          </a:ln>
          <a:effec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4"/>
                                        </p:tgtEl>
                                        <p:attrNameLst>
                                          <p:attrName>style.visibility</p:attrName>
                                        </p:attrNameLst>
                                      </p:cBhvr>
                                      <p:to>
                                        <p:strVal val="visible"/>
                                      </p:to>
                                    </p:set>
                                    <p:animEffect transition="in" filter="fade">
                                      <p:cBhvr>
                                        <p:cTn id="2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468313" y="1268413"/>
            <a:ext cx="8424862" cy="1570037"/>
          </a:xfrm>
          <a:prstGeom prst="rect">
            <a:avLst/>
          </a:prstGeom>
          <a:noFill/>
          <a:ln w="9525">
            <a:noFill/>
            <a:miter lim="800000"/>
            <a:headEnd/>
            <a:tailEnd/>
          </a:ln>
          <a:effectLst/>
        </p:spPr>
        <p:txBody>
          <a:bodyPr>
            <a:spAutoFit/>
          </a:bodyPr>
          <a:lstStyle/>
          <a:p>
            <a:pPr>
              <a:spcBef>
                <a:spcPct val="50000"/>
              </a:spcBef>
            </a:pPr>
            <a:r>
              <a:rPr lang="en-US" altLang="zh-TW" sz="2400">
                <a:solidFill>
                  <a:srgbClr val="000000"/>
                </a:solidFill>
                <a:latin typeface="Times New Roman" pitchFamily="18" charset="0"/>
              </a:rPr>
              <a:t>           </a:t>
            </a:r>
            <a:r>
              <a:rPr lang="zh-TW" altLang="en-US" sz="3200">
                <a:solidFill>
                  <a:srgbClr val="7030A0"/>
                </a:solidFill>
                <a:latin typeface="微軟正黑體" pitchFamily="34" charset="-120"/>
                <a:ea typeface="微軟正黑體" pitchFamily="34" charset="-120"/>
              </a:rPr>
              <a:t>有個男人和兒子一起開車出去玩，途中發生一場可怕的車禍。爸爸沒事，兒子受重傷被救護車送進醫院手術房急救。</a:t>
            </a:r>
          </a:p>
        </p:txBody>
      </p:sp>
      <p:sp>
        <p:nvSpPr>
          <p:cNvPr id="17415" name="Text Box 7"/>
          <p:cNvSpPr txBox="1">
            <a:spLocks noChangeArrowheads="1"/>
          </p:cNvSpPr>
          <p:nvPr/>
        </p:nvSpPr>
        <p:spPr bwMode="auto">
          <a:xfrm>
            <a:off x="4067175" y="3213100"/>
            <a:ext cx="4826000" cy="1570038"/>
          </a:xfrm>
          <a:prstGeom prst="rect">
            <a:avLst/>
          </a:prstGeom>
          <a:noFill/>
          <a:ln w="9525">
            <a:noFill/>
            <a:miter lim="800000"/>
            <a:headEnd/>
            <a:tailEnd/>
          </a:ln>
          <a:effectLst/>
        </p:spPr>
        <p:txBody>
          <a:bodyPr>
            <a:spAutoFit/>
          </a:bodyPr>
          <a:lstStyle/>
          <a:p>
            <a:pPr>
              <a:spcBef>
                <a:spcPct val="50000"/>
              </a:spcBef>
            </a:pPr>
            <a:r>
              <a:rPr lang="en-US" altLang="zh-TW" sz="3200" b="1">
                <a:solidFill>
                  <a:srgbClr val="000000"/>
                </a:solidFill>
                <a:latin typeface="Times New Roman" pitchFamily="18" charset="0"/>
              </a:rPr>
              <a:t>    </a:t>
            </a:r>
            <a:r>
              <a:rPr lang="zh-TW" altLang="en-US" sz="3200">
                <a:solidFill>
                  <a:srgbClr val="7030A0"/>
                </a:solidFill>
                <a:latin typeface="微軟正黑體" pitchFamily="34" charset="-120"/>
                <a:ea typeface="微軟正黑體" pitchFamily="34" charset="-120"/>
              </a:rPr>
              <a:t>沒想到外科醫生一看到病人卻嚇得說：「天啊！他是我的兒子！」</a:t>
            </a:r>
            <a:endParaRPr lang="zh-TW" altLang="en-US" sz="3600">
              <a:solidFill>
                <a:srgbClr val="7030A0"/>
              </a:solidFill>
              <a:latin typeface="微軟正黑體" pitchFamily="34" charset="-120"/>
              <a:ea typeface="微軟正黑體" pitchFamily="34" charset="-120"/>
            </a:endParaRPr>
          </a:p>
        </p:txBody>
      </p:sp>
      <p:pic>
        <p:nvPicPr>
          <p:cNvPr id="17416" name="Picture 8" descr="IMGP0897"/>
          <p:cNvPicPr>
            <a:picLocks noChangeAspect="1" noChangeArrowheads="1"/>
          </p:cNvPicPr>
          <p:nvPr/>
        </p:nvPicPr>
        <p:blipFill>
          <a:blip r:embed="rId2" cstate="print"/>
          <a:srcRect/>
          <a:stretch>
            <a:fillRect/>
          </a:stretch>
        </p:blipFill>
        <p:spPr bwMode="auto">
          <a:xfrm>
            <a:off x="684213" y="3213100"/>
            <a:ext cx="3168650" cy="2840038"/>
          </a:xfrm>
          <a:prstGeom prst="rect">
            <a:avLst/>
          </a:prstGeom>
          <a:noFill/>
          <a:ln w="9525">
            <a:noFill/>
            <a:miter lim="800000"/>
            <a:headEnd/>
            <a:tailEnd/>
          </a:ln>
        </p:spPr>
      </p:pic>
      <p:pic>
        <p:nvPicPr>
          <p:cNvPr id="17418" name="Picture 10" descr="BD07308_"/>
          <p:cNvPicPr>
            <a:picLocks noChangeAspect="1" noChangeArrowheads="1"/>
          </p:cNvPicPr>
          <p:nvPr/>
        </p:nvPicPr>
        <p:blipFill>
          <a:blip r:embed="rId3" cstate="print"/>
          <a:srcRect/>
          <a:stretch>
            <a:fillRect/>
          </a:stretch>
        </p:blipFill>
        <p:spPr bwMode="auto">
          <a:xfrm>
            <a:off x="5795963" y="2276475"/>
            <a:ext cx="2281237" cy="822325"/>
          </a:xfrm>
          <a:prstGeom prst="rect">
            <a:avLst/>
          </a:prstGeom>
          <a:noFill/>
          <a:ln w="9525">
            <a:noFill/>
            <a:miter lim="800000"/>
            <a:headEnd/>
            <a:tailEnd/>
          </a:ln>
        </p:spPr>
      </p:pic>
      <p:sp>
        <p:nvSpPr>
          <p:cNvPr id="17421" name="Rectangle 13"/>
          <p:cNvSpPr>
            <a:spLocks noChangeArrowheads="1"/>
          </p:cNvSpPr>
          <p:nvPr/>
        </p:nvSpPr>
        <p:spPr bwMode="auto">
          <a:xfrm>
            <a:off x="4211638" y="4868863"/>
            <a:ext cx="4537075" cy="1066800"/>
          </a:xfrm>
          <a:prstGeom prst="rect">
            <a:avLst/>
          </a:prstGeom>
          <a:noFill/>
          <a:ln w="9525">
            <a:noFill/>
            <a:miter lim="800000"/>
            <a:headEnd/>
            <a:tailEnd/>
          </a:ln>
          <a:effectLst/>
        </p:spPr>
        <p:txBody>
          <a:bodyPr>
            <a:spAutoFit/>
          </a:bodyPr>
          <a:lstStyle/>
          <a:p>
            <a:r>
              <a:rPr lang="zh-TW" altLang="en-US" sz="3200" b="1">
                <a:solidFill>
                  <a:srgbClr val="009900"/>
                </a:solidFill>
                <a:latin typeface="微軟正黑體" pitchFamily="34" charset="-120"/>
                <a:ea typeface="微軟正黑體" pitchFamily="34" charset="-120"/>
              </a:rPr>
              <a:t>請問你知道外科醫生爲什麼會有這種反應嗎</a:t>
            </a:r>
            <a:r>
              <a:rPr lang="zh-TW" altLang="en-US" sz="3200">
                <a:solidFill>
                  <a:srgbClr val="009900"/>
                </a:solidFill>
                <a:latin typeface="微軟正黑體" pitchFamily="34" charset="-120"/>
                <a:ea typeface="微軟正黑體" pitchFamily="34" charset="-120"/>
              </a:rPr>
              <a:t>？</a:t>
            </a:r>
          </a:p>
        </p:txBody>
      </p:sp>
      <p:sp>
        <p:nvSpPr>
          <p:cNvPr id="7175" name="Text Box 4">
            <a:hlinkClick r:id="rId4" action="ppaction://hlinkfile"/>
          </p:cNvPr>
          <p:cNvSpPr txBox="1">
            <a:spLocks noChangeArrowheads="1"/>
          </p:cNvSpPr>
          <p:nvPr/>
        </p:nvSpPr>
        <p:spPr bwMode="auto">
          <a:xfrm>
            <a:off x="1098550" y="269875"/>
            <a:ext cx="5381625" cy="831850"/>
          </a:xfrm>
          <a:prstGeom prst="rect">
            <a:avLst/>
          </a:prstGeom>
          <a:noFill/>
          <a:ln w="9525">
            <a:noFill/>
            <a:miter lim="800000"/>
            <a:headEnd/>
            <a:tailEnd/>
          </a:ln>
        </p:spPr>
        <p:txBody>
          <a:bodyPr>
            <a:spAutoFit/>
          </a:bodyPr>
          <a:lstStyle/>
          <a:p>
            <a:pPr>
              <a:spcBef>
                <a:spcPct val="50000"/>
              </a:spcBef>
            </a:pPr>
            <a:r>
              <a:rPr kumimoji="0" lang="zh-TW" altLang="en-US" sz="4800" b="1">
                <a:solidFill>
                  <a:srgbClr val="0000FF"/>
                </a:solidFill>
                <a:latin typeface="微軟正黑體" pitchFamily="34" charset="-120"/>
                <a:ea typeface="微軟正黑體" pitchFamily="34" charset="-120"/>
              </a:rPr>
              <a:t>動動腦時間</a:t>
            </a:r>
            <a:r>
              <a:rPr kumimoji="0" lang="en-US" altLang="zh-TW" sz="4800" b="1">
                <a:solidFill>
                  <a:srgbClr val="0000FF"/>
                </a:solidFill>
                <a:latin typeface="微軟正黑體" pitchFamily="34" charset="-120"/>
                <a:ea typeface="微軟正黑體" pitchFamily="34" charset="-120"/>
              </a:rPr>
              <a:t>…</a:t>
            </a:r>
            <a:r>
              <a:rPr kumimoji="0" lang="en-US" altLang="zh-TW" sz="4800" b="1">
                <a:solidFill>
                  <a:srgbClr val="0000FF"/>
                </a:solidFill>
                <a:latin typeface="微軟正黑體" pitchFamily="34" charset="-120"/>
                <a:ea typeface="微軟正黑體" pitchFamily="34" charset="-120"/>
                <a:hlinkClick r:id="rId5" action="ppaction://hlinksldjump"/>
              </a:rPr>
              <a:t>◎</a:t>
            </a:r>
            <a:endParaRPr kumimoji="0" lang="en-US" altLang="zh-TW" sz="4800" b="1">
              <a:solidFill>
                <a:srgbClr val="0000FF"/>
              </a:solidFill>
              <a:latin typeface="微軟正黑體" pitchFamily="34" charset="-120"/>
              <a:ea typeface="微軟正黑體" pitchFamily="34" charset="-12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additive="base">
                                        <p:cTn id="7" dur="500" fill="hold"/>
                                        <p:tgtEl>
                                          <p:spTgt spid="17413"/>
                                        </p:tgtEl>
                                        <p:attrNameLst>
                                          <p:attrName>ppt_x</p:attrName>
                                        </p:attrNameLst>
                                      </p:cBhvr>
                                      <p:tavLst>
                                        <p:tav tm="0">
                                          <p:val>
                                            <p:strVal val="0-#ppt_w/2"/>
                                          </p:val>
                                        </p:tav>
                                        <p:tav tm="100000">
                                          <p:val>
                                            <p:strVal val="#ppt_x"/>
                                          </p:val>
                                        </p:tav>
                                      </p:tavLst>
                                    </p:anim>
                                    <p:anim calcmode="lin" valueType="num">
                                      <p:cBhvr additive="base">
                                        <p:cTn id="8" dur="500" fill="hold"/>
                                        <p:tgtEl>
                                          <p:spTgt spid="1741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499"/>
                                          </p:stCondLst>
                                        </p:cTn>
                                        <p:tgtEl>
                                          <p:spTgt spid="174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 calcmode="lin" valueType="num">
                                      <p:cBhvr>
                                        <p:cTn id="17" dur="1000" fill="hold"/>
                                        <p:tgtEl>
                                          <p:spTgt spid="17415"/>
                                        </p:tgtEl>
                                        <p:attrNameLst>
                                          <p:attrName>ppt_w</p:attrName>
                                        </p:attrNameLst>
                                      </p:cBhvr>
                                      <p:tavLst>
                                        <p:tav tm="0">
                                          <p:val>
                                            <p:strVal val="#ppt_w*0.70"/>
                                          </p:val>
                                        </p:tav>
                                        <p:tav tm="100000">
                                          <p:val>
                                            <p:strVal val="#ppt_w"/>
                                          </p:val>
                                        </p:tav>
                                      </p:tavLst>
                                    </p:anim>
                                    <p:anim calcmode="lin" valueType="num">
                                      <p:cBhvr>
                                        <p:cTn id="18" dur="1000" fill="hold"/>
                                        <p:tgtEl>
                                          <p:spTgt spid="17415"/>
                                        </p:tgtEl>
                                        <p:attrNameLst>
                                          <p:attrName>ppt_h</p:attrName>
                                        </p:attrNameLst>
                                      </p:cBhvr>
                                      <p:tavLst>
                                        <p:tav tm="0">
                                          <p:val>
                                            <p:strVal val="#ppt_h"/>
                                          </p:val>
                                        </p:tav>
                                        <p:tav tm="100000">
                                          <p:val>
                                            <p:strVal val="#ppt_h"/>
                                          </p:val>
                                        </p:tav>
                                      </p:tavLst>
                                    </p:anim>
                                    <p:animEffect transition="in" filter="fade">
                                      <p:cBhvr>
                                        <p:cTn id="19" dur="1000"/>
                                        <p:tgtEl>
                                          <p:spTgt spid="17415"/>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8" fill="hold" nodeType="clickEffect">
                                  <p:stCondLst>
                                    <p:cond delay="0"/>
                                  </p:stCondLst>
                                  <p:childTnLst>
                                    <p:set>
                                      <p:cBhvr>
                                        <p:cTn id="23" dur="1" fill="hold">
                                          <p:stCondLst>
                                            <p:cond delay="0"/>
                                          </p:stCondLst>
                                        </p:cTn>
                                        <p:tgtEl>
                                          <p:spTgt spid="17416"/>
                                        </p:tgtEl>
                                        <p:attrNameLst>
                                          <p:attrName>style.visibility</p:attrName>
                                        </p:attrNameLst>
                                      </p:cBhvr>
                                      <p:to>
                                        <p:strVal val="visible"/>
                                      </p:to>
                                    </p:set>
                                    <p:anim calcmode="lin" valueType="num">
                                      <p:cBhvr additive="base">
                                        <p:cTn id="24" dur="500" fill="hold"/>
                                        <p:tgtEl>
                                          <p:spTgt spid="17416"/>
                                        </p:tgtEl>
                                        <p:attrNameLst>
                                          <p:attrName>ppt_x</p:attrName>
                                        </p:attrNameLst>
                                      </p:cBhvr>
                                      <p:tavLst>
                                        <p:tav tm="0">
                                          <p:val>
                                            <p:strVal val="0-#ppt_w/2"/>
                                          </p:val>
                                        </p:tav>
                                        <p:tav tm="100000">
                                          <p:val>
                                            <p:strVal val="#ppt_x"/>
                                          </p:val>
                                        </p:tav>
                                      </p:tavLst>
                                    </p:anim>
                                    <p:anim calcmode="lin" valueType="num">
                                      <p:cBhvr additive="base">
                                        <p:cTn id="25"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50" presetClass="entr" presetSubtype="0" decel="100000" fill="hold" grpId="0" nodeType="clickEffect">
                                  <p:stCondLst>
                                    <p:cond delay="0"/>
                                  </p:stCondLst>
                                  <p:childTnLst>
                                    <p:set>
                                      <p:cBhvr>
                                        <p:cTn id="29" dur="1" fill="hold">
                                          <p:stCondLst>
                                            <p:cond delay="0"/>
                                          </p:stCondLst>
                                        </p:cTn>
                                        <p:tgtEl>
                                          <p:spTgt spid="17421"/>
                                        </p:tgtEl>
                                        <p:attrNameLst>
                                          <p:attrName>style.visibility</p:attrName>
                                        </p:attrNameLst>
                                      </p:cBhvr>
                                      <p:to>
                                        <p:strVal val="visible"/>
                                      </p:to>
                                    </p:set>
                                    <p:anim calcmode="lin" valueType="num">
                                      <p:cBhvr>
                                        <p:cTn id="30" dur="1000" fill="hold"/>
                                        <p:tgtEl>
                                          <p:spTgt spid="17421"/>
                                        </p:tgtEl>
                                        <p:attrNameLst>
                                          <p:attrName>ppt_w</p:attrName>
                                        </p:attrNameLst>
                                      </p:cBhvr>
                                      <p:tavLst>
                                        <p:tav tm="0">
                                          <p:val>
                                            <p:strVal val="#ppt_w+.3"/>
                                          </p:val>
                                        </p:tav>
                                        <p:tav tm="100000">
                                          <p:val>
                                            <p:strVal val="#ppt_w"/>
                                          </p:val>
                                        </p:tav>
                                      </p:tavLst>
                                    </p:anim>
                                    <p:anim calcmode="lin" valueType="num">
                                      <p:cBhvr>
                                        <p:cTn id="31" dur="1000" fill="hold"/>
                                        <p:tgtEl>
                                          <p:spTgt spid="17421"/>
                                        </p:tgtEl>
                                        <p:attrNameLst>
                                          <p:attrName>ppt_h</p:attrName>
                                        </p:attrNameLst>
                                      </p:cBhvr>
                                      <p:tavLst>
                                        <p:tav tm="0">
                                          <p:val>
                                            <p:strVal val="#ppt_h"/>
                                          </p:val>
                                        </p:tav>
                                        <p:tav tm="100000">
                                          <p:val>
                                            <p:strVal val="#ppt_h"/>
                                          </p:val>
                                        </p:tav>
                                      </p:tavLst>
                                    </p:anim>
                                    <p:animEffect transition="in" filter="fade">
                                      <p:cBhvr>
                                        <p:cTn id="32" dur="10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utoUpdateAnimBg="0"/>
      <p:bldP spid="17415" grpId="0" autoUpdateAnimBg="0"/>
      <p:bldP spid="174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p:txBody>
          <a:bodyPr/>
          <a:lstStyle/>
          <a:p>
            <a:pPr algn="ctr" eaLnBrk="1" hangingPunct="1">
              <a:buFontTx/>
              <a:buNone/>
              <a:defRPr/>
            </a:pPr>
            <a:endParaRPr lang="en-US" altLang="zh-TW" sz="4000" dirty="0" smtClean="0">
              <a:latin typeface="+mj-ea"/>
              <a:ea typeface="+mj-ea"/>
            </a:endParaRPr>
          </a:p>
          <a:p>
            <a:pPr algn="ctr" eaLnBrk="1" hangingPunct="1">
              <a:buFontTx/>
              <a:buNone/>
              <a:defRPr/>
            </a:pPr>
            <a:r>
              <a:rPr lang="zh-TW" altLang="en-US" sz="5400" b="1" dirty="0" smtClean="0">
                <a:solidFill>
                  <a:srgbClr val="0000FF"/>
                </a:solidFill>
                <a:latin typeface="+mj-ea"/>
                <a:ea typeface="+mj-ea"/>
              </a:rPr>
              <a:t>臺灣的性平之路</a:t>
            </a:r>
            <a:r>
              <a:rPr lang="en-US" altLang="zh-TW" sz="5400" b="1" dirty="0" smtClean="0">
                <a:solidFill>
                  <a:srgbClr val="0000FF"/>
                </a:solidFill>
                <a:latin typeface="+mj-ea"/>
                <a:ea typeface="+mj-ea"/>
              </a:rPr>
              <a:t>…</a:t>
            </a:r>
          </a:p>
        </p:txBody>
      </p:sp>
      <p:sp>
        <p:nvSpPr>
          <p:cNvPr id="51203" name="Text Box 6"/>
          <p:cNvSpPr txBox="1">
            <a:spLocks noChangeArrowheads="1"/>
          </p:cNvSpPr>
          <p:nvPr/>
        </p:nvSpPr>
        <p:spPr bwMode="auto">
          <a:xfrm>
            <a:off x="1384300" y="5108575"/>
            <a:ext cx="184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华文细黑"/>
                <a:cs typeface="华文细黑"/>
              </a:defRPr>
            </a:lvl1pPr>
            <a:lvl2pPr marL="742950" indent="-285750" eaLnBrk="0" hangingPunct="0">
              <a:defRPr kumimoji="1">
                <a:solidFill>
                  <a:schemeClr val="tx1"/>
                </a:solidFill>
                <a:latin typeface="Arial" pitchFamily="34" charset="0"/>
                <a:ea typeface="华文细黑"/>
                <a:cs typeface="华文细黑"/>
              </a:defRPr>
            </a:lvl2pPr>
            <a:lvl3pPr marL="1143000" indent="-228600" eaLnBrk="0" hangingPunct="0">
              <a:defRPr kumimoji="1">
                <a:solidFill>
                  <a:schemeClr val="tx1"/>
                </a:solidFill>
                <a:latin typeface="Arial" pitchFamily="34" charset="0"/>
                <a:ea typeface="华文细黑"/>
                <a:cs typeface="华文细黑"/>
              </a:defRPr>
            </a:lvl3pPr>
            <a:lvl4pPr marL="1600200" indent="-228600" eaLnBrk="0" hangingPunct="0">
              <a:defRPr kumimoji="1">
                <a:solidFill>
                  <a:schemeClr val="tx1"/>
                </a:solidFill>
                <a:latin typeface="Arial" pitchFamily="34" charset="0"/>
                <a:ea typeface="华文细黑"/>
                <a:cs typeface="华文细黑"/>
              </a:defRPr>
            </a:lvl4pPr>
            <a:lvl5pPr marL="2057400" indent="-228600" eaLnBrk="0" hangingPunct="0">
              <a:defRPr kumimoji="1">
                <a:solidFill>
                  <a:schemeClr val="tx1"/>
                </a:solidFill>
                <a:latin typeface="Arial" pitchFamily="34" charset="0"/>
                <a:ea typeface="华文细黑"/>
                <a:cs typeface="华文细黑"/>
              </a:defRPr>
            </a:lvl5pPr>
            <a:lvl6pPr marL="2514600" indent="-228600" eaLnBrk="0" fontAlgn="base" hangingPunct="0">
              <a:spcBef>
                <a:spcPct val="0"/>
              </a:spcBef>
              <a:spcAft>
                <a:spcPct val="0"/>
              </a:spcAft>
              <a:defRPr kumimoji="1">
                <a:solidFill>
                  <a:schemeClr val="tx1"/>
                </a:solidFill>
                <a:latin typeface="Arial" pitchFamily="34" charset="0"/>
                <a:ea typeface="华文细黑"/>
                <a:cs typeface="华文细黑"/>
              </a:defRPr>
            </a:lvl6pPr>
            <a:lvl7pPr marL="2971800" indent="-228600" eaLnBrk="0" fontAlgn="base" hangingPunct="0">
              <a:spcBef>
                <a:spcPct val="0"/>
              </a:spcBef>
              <a:spcAft>
                <a:spcPct val="0"/>
              </a:spcAft>
              <a:defRPr kumimoji="1">
                <a:solidFill>
                  <a:schemeClr val="tx1"/>
                </a:solidFill>
                <a:latin typeface="Arial" pitchFamily="34" charset="0"/>
                <a:ea typeface="华文细黑"/>
                <a:cs typeface="华文细黑"/>
              </a:defRPr>
            </a:lvl7pPr>
            <a:lvl8pPr marL="3429000" indent="-228600" eaLnBrk="0" fontAlgn="base" hangingPunct="0">
              <a:spcBef>
                <a:spcPct val="0"/>
              </a:spcBef>
              <a:spcAft>
                <a:spcPct val="0"/>
              </a:spcAft>
              <a:defRPr kumimoji="1">
                <a:solidFill>
                  <a:schemeClr val="tx1"/>
                </a:solidFill>
                <a:latin typeface="Arial" pitchFamily="34" charset="0"/>
                <a:ea typeface="华文细黑"/>
                <a:cs typeface="华文细黑"/>
              </a:defRPr>
            </a:lvl8pPr>
            <a:lvl9pPr marL="3886200" indent="-228600" eaLnBrk="0" fontAlgn="base" hangingPunct="0">
              <a:spcBef>
                <a:spcPct val="0"/>
              </a:spcBef>
              <a:spcAft>
                <a:spcPct val="0"/>
              </a:spcAft>
              <a:defRPr kumimoji="1">
                <a:solidFill>
                  <a:schemeClr val="tx1"/>
                </a:solidFill>
                <a:latin typeface="Arial" pitchFamily="34" charset="0"/>
                <a:ea typeface="华文细黑"/>
                <a:cs typeface="华文细黑"/>
              </a:defRPr>
            </a:lvl9pPr>
          </a:lstStyle>
          <a:p>
            <a:pPr eaLnBrk="1" fontAlgn="base" hangingPunct="1">
              <a:spcBef>
                <a:spcPct val="0"/>
              </a:spcBef>
              <a:spcAft>
                <a:spcPct val="0"/>
              </a:spcAft>
            </a:pPr>
            <a:endParaRPr kumimoji="0" lang="zh-TW" altLang="zh-TW" smtClean="0">
              <a:solidFill>
                <a:prstClr val="black"/>
              </a:solidFill>
            </a:endParaRPr>
          </a:p>
        </p:txBody>
      </p:sp>
    </p:spTree>
    <p:extLst>
      <p:ext uri="{BB962C8B-B14F-4D97-AF65-F5344CB8AC3E}">
        <p14:creationId xmlns="" xmlns:p14="http://schemas.microsoft.com/office/powerpoint/2010/main" val="3216618347"/>
      </p:ext>
    </p:extLst>
  </p:cSld>
  <p:clrMapOvr>
    <a:masterClrMapping/>
  </p:clrMapOvr>
  <p:transition>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0" y="1988840"/>
            <a:ext cx="9144000" cy="3861098"/>
          </a:xfrm>
        </p:spPr>
        <p:txBody>
          <a:bodyPr/>
          <a:lstStyle/>
          <a:p>
            <a:pPr indent="22225" eaLnBrk="1" hangingPunct="1">
              <a:buFontTx/>
              <a:buNone/>
              <a:defRPr/>
            </a:pPr>
            <a:r>
              <a:rPr lang="zh-TW" altLang="en-US" sz="4000" b="1" dirty="0" smtClean="0">
                <a:solidFill>
                  <a:srgbClr val="6600FF"/>
                </a:solidFill>
                <a:latin typeface="+mj-ea"/>
                <a:ea typeface="+mj-ea"/>
              </a:rPr>
              <a:t>民國</a:t>
            </a:r>
            <a:r>
              <a:rPr lang="en-US" altLang="zh-TW" sz="4000" b="1" dirty="0" smtClean="0">
                <a:solidFill>
                  <a:srgbClr val="6600FF"/>
                </a:solidFill>
                <a:latin typeface="+mj-ea"/>
                <a:ea typeface="+mj-ea"/>
              </a:rPr>
              <a:t>85</a:t>
            </a:r>
            <a:r>
              <a:rPr lang="zh-TW" altLang="en-US" sz="4000" b="1" dirty="0" smtClean="0">
                <a:solidFill>
                  <a:srgbClr val="6600FF"/>
                </a:solidFill>
                <a:latin typeface="+mj-ea"/>
                <a:ea typeface="+mj-ea"/>
              </a:rPr>
              <a:t>年</a:t>
            </a:r>
            <a:r>
              <a:rPr lang="en-US" altLang="zh-TW" sz="4000" b="1" dirty="0" smtClean="0">
                <a:solidFill>
                  <a:srgbClr val="6600FF"/>
                </a:solidFill>
                <a:latin typeface="+mj-ea"/>
                <a:ea typeface="+mj-ea"/>
              </a:rPr>
              <a:t>11</a:t>
            </a:r>
            <a:r>
              <a:rPr lang="zh-TW" altLang="en-US" sz="4000" b="1" dirty="0" smtClean="0">
                <a:solidFill>
                  <a:srgbClr val="6600FF"/>
                </a:solidFill>
                <a:latin typeface="+mj-ea"/>
                <a:ea typeface="+mj-ea"/>
              </a:rPr>
              <a:t>月</a:t>
            </a:r>
            <a:r>
              <a:rPr lang="en-US" altLang="zh-TW" sz="4000" b="1" dirty="0" smtClean="0">
                <a:solidFill>
                  <a:srgbClr val="6600FF"/>
                </a:solidFill>
                <a:latin typeface="+mj-ea"/>
                <a:ea typeface="+mj-ea"/>
              </a:rPr>
              <a:t>30</a:t>
            </a:r>
            <a:r>
              <a:rPr lang="zh-TW" altLang="en-US" sz="4000" b="1" dirty="0" smtClean="0">
                <a:solidFill>
                  <a:srgbClr val="6600FF"/>
                </a:solidFill>
                <a:latin typeface="+mj-ea"/>
                <a:ea typeface="+mj-ea"/>
              </a:rPr>
              <a:t>日，彭婉如事件</a:t>
            </a:r>
            <a:endParaRPr lang="en-US" altLang="zh-TW" sz="4000" b="1" dirty="0" smtClean="0">
              <a:solidFill>
                <a:srgbClr val="6600FF"/>
              </a:solidFill>
              <a:latin typeface="+mj-ea"/>
              <a:ea typeface="+mj-ea"/>
            </a:endParaRPr>
          </a:p>
        </p:txBody>
      </p:sp>
      <p:pic>
        <p:nvPicPr>
          <p:cNvPr id="47107" name="Picture 8" descr="進入標準尺寸的圖片">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958632" y="3068960"/>
            <a:ext cx="3132138" cy="2781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2228" name="文字方塊 4"/>
          <p:cNvSpPr txBox="1">
            <a:spLocks noChangeArrowheads="1"/>
          </p:cNvSpPr>
          <p:nvPr/>
        </p:nvSpPr>
        <p:spPr bwMode="auto">
          <a:xfrm>
            <a:off x="468313" y="549275"/>
            <a:ext cx="5759450" cy="110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华文细黑"/>
                <a:cs typeface="华文细黑"/>
              </a:defRPr>
            </a:lvl1pPr>
            <a:lvl2pPr marL="742950" indent="-285750" eaLnBrk="0" hangingPunct="0">
              <a:defRPr kumimoji="1">
                <a:solidFill>
                  <a:schemeClr val="tx1"/>
                </a:solidFill>
                <a:latin typeface="Arial" pitchFamily="34" charset="0"/>
                <a:ea typeface="华文细黑"/>
                <a:cs typeface="华文细黑"/>
              </a:defRPr>
            </a:lvl2pPr>
            <a:lvl3pPr marL="1143000" indent="-228600" eaLnBrk="0" hangingPunct="0">
              <a:defRPr kumimoji="1">
                <a:solidFill>
                  <a:schemeClr val="tx1"/>
                </a:solidFill>
                <a:latin typeface="Arial" pitchFamily="34" charset="0"/>
                <a:ea typeface="华文细黑"/>
                <a:cs typeface="华文细黑"/>
              </a:defRPr>
            </a:lvl3pPr>
            <a:lvl4pPr marL="1600200" indent="-228600" eaLnBrk="0" hangingPunct="0">
              <a:defRPr kumimoji="1">
                <a:solidFill>
                  <a:schemeClr val="tx1"/>
                </a:solidFill>
                <a:latin typeface="Arial" pitchFamily="34" charset="0"/>
                <a:ea typeface="华文细黑"/>
                <a:cs typeface="华文细黑"/>
              </a:defRPr>
            </a:lvl4pPr>
            <a:lvl5pPr marL="2057400" indent="-228600" eaLnBrk="0" hangingPunct="0">
              <a:defRPr kumimoji="1">
                <a:solidFill>
                  <a:schemeClr val="tx1"/>
                </a:solidFill>
                <a:latin typeface="Arial" pitchFamily="34" charset="0"/>
                <a:ea typeface="华文细黑"/>
                <a:cs typeface="华文细黑"/>
              </a:defRPr>
            </a:lvl5pPr>
            <a:lvl6pPr marL="2514600" indent="-228600" eaLnBrk="0" fontAlgn="base" hangingPunct="0">
              <a:spcBef>
                <a:spcPct val="0"/>
              </a:spcBef>
              <a:spcAft>
                <a:spcPct val="0"/>
              </a:spcAft>
              <a:defRPr kumimoji="1">
                <a:solidFill>
                  <a:schemeClr val="tx1"/>
                </a:solidFill>
                <a:latin typeface="Arial" pitchFamily="34" charset="0"/>
                <a:ea typeface="华文细黑"/>
                <a:cs typeface="华文细黑"/>
              </a:defRPr>
            </a:lvl6pPr>
            <a:lvl7pPr marL="2971800" indent="-228600" eaLnBrk="0" fontAlgn="base" hangingPunct="0">
              <a:spcBef>
                <a:spcPct val="0"/>
              </a:spcBef>
              <a:spcAft>
                <a:spcPct val="0"/>
              </a:spcAft>
              <a:defRPr kumimoji="1">
                <a:solidFill>
                  <a:schemeClr val="tx1"/>
                </a:solidFill>
                <a:latin typeface="Arial" pitchFamily="34" charset="0"/>
                <a:ea typeface="华文细黑"/>
                <a:cs typeface="华文细黑"/>
              </a:defRPr>
            </a:lvl7pPr>
            <a:lvl8pPr marL="3429000" indent="-228600" eaLnBrk="0" fontAlgn="base" hangingPunct="0">
              <a:spcBef>
                <a:spcPct val="0"/>
              </a:spcBef>
              <a:spcAft>
                <a:spcPct val="0"/>
              </a:spcAft>
              <a:defRPr kumimoji="1">
                <a:solidFill>
                  <a:schemeClr val="tx1"/>
                </a:solidFill>
                <a:latin typeface="Arial" pitchFamily="34" charset="0"/>
                <a:ea typeface="华文细黑"/>
                <a:cs typeface="华文细黑"/>
              </a:defRPr>
            </a:lvl8pPr>
            <a:lvl9pPr marL="3886200" indent="-228600" eaLnBrk="0" fontAlgn="base" hangingPunct="0">
              <a:spcBef>
                <a:spcPct val="0"/>
              </a:spcBef>
              <a:spcAft>
                <a:spcPct val="0"/>
              </a:spcAft>
              <a:defRPr kumimoji="1">
                <a:solidFill>
                  <a:schemeClr val="tx1"/>
                </a:solidFill>
                <a:latin typeface="Arial" pitchFamily="34" charset="0"/>
                <a:ea typeface="华文细黑"/>
                <a:cs typeface="华文细黑"/>
              </a:defRPr>
            </a:lvl9pPr>
          </a:lstStyle>
          <a:p>
            <a:pPr eaLnBrk="1" fontAlgn="base" hangingPunct="1">
              <a:spcBef>
                <a:spcPct val="0"/>
              </a:spcBef>
              <a:spcAft>
                <a:spcPct val="0"/>
              </a:spcAft>
            </a:pPr>
            <a:r>
              <a:rPr lang="zh-TW" altLang="en-US" sz="4800" b="1" dirty="0" smtClean="0">
                <a:solidFill>
                  <a:srgbClr val="0000FF"/>
                </a:solidFill>
                <a:latin typeface="+mj-ea"/>
                <a:ea typeface="+mj-ea"/>
              </a:rPr>
              <a:t>事件一</a:t>
            </a:r>
            <a:r>
              <a:rPr lang="en-US" altLang="zh-TW" sz="4800" b="1" dirty="0" smtClean="0">
                <a:solidFill>
                  <a:srgbClr val="0000FF"/>
                </a:solidFill>
                <a:latin typeface="+mj-ea"/>
                <a:ea typeface="+mj-ea"/>
              </a:rPr>
              <a:t>…</a:t>
            </a:r>
          </a:p>
          <a:p>
            <a:pPr eaLnBrk="1" fontAlgn="base" hangingPunct="1">
              <a:spcBef>
                <a:spcPct val="0"/>
              </a:spcBef>
              <a:spcAft>
                <a:spcPct val="0"/>
              </a:spcAft>
            </a:pPr>
            <a:endParaRPr lang="zh-TW" altLang="en-US" dirty="0" smtClean="0">
              <a:solidFill>
                <a:prstClr val="black"/>
              </a:solidFill>
              <a:latin typeface="+mj-ea"/>
              <a:ea typeface="+mj-ea"/>
            </a:endParaRPr>
          </a:p>
        </p:txBody>
      </p:sp>
    </p:spTree>
    <p:extLst>
      <p:ext uri="{BB962C8B-B14F-4D97-AF65-F5344CB8AC3E}">
        <p14:creationId xmlns="" xmlns:p14="http://schemas.microsoft.com/office/powerpoint/2010/main" val="3705734852"/>
      </p:ext>
    </p:extLst>
  </p:cSld>
  <p:clrMapOvr>
    <a:masterClrMapping/>
  </p:clrMapOvr>
  <p:transition>
    <p:plus/>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body" idx="1"/>
          </p:nvPr>
        </p:nvSpPr>
        <p:spPr>
          <a:xfrm>
            <a:off x="755576" y="404664"/>
            <a:ext cx="7697788" cy="4818063"/>
          </a:xfrm>
        </p:spPr>
        <p:txBody>
          <a:bodyPr/>
          <a:lstStyle/>
          <a:p>
            <a:pPr algn="just">
              <a:lnSpc>
                <a:spcPts val="5100"/>
              </a:lnSpc>
              <a:buBlip>
                <a:blip r:embed="rId3"/>
              </a:buBlip>
              <a:defRPr/>
            </a:pPr>
            <a:r>
              <a:rPr lang="en-US" altLang="zh-TW" sz="3600" b="1" dirty="0" smtClean="0">
                <a:solidFill>
                  <a:srgbClr val="0000FF"/>
                </a:solidFill>
                <a:latin typeface="+mj-ea"/>
                <a:ea typeface="+mj-ea"/>
              </a:rPr>
              <a:t>85</a:t>
            </a:r>
            <a:r>
              <a:rPr lang="zh-TW" altLang="en-US" sz="3600" b="1" dirty="0" smtClean="0">
                <a:solidFill>
                  <a:srgbClr val="0000FF"/>
                </a:solidFill>
                <a:latin typeface="+mj-ea"/>
                <a:ea typeface="+mj-ea"/>
              </a:rPr>
              <a:t>年</a:t>
            </a:r>
            <a:r>
              <a:rPr lang="en-US" altLang="zh-TW" sz="3600" b="1" dirty="0" smtClean="0">
                <a:solidFill>
                  <a:srgbClr val="0000FF"/>
                </a:solidFill>
                <a:latin typeface="+mj-ea"/>
                <a:ea typeface="+mj-ea"/>
              </a:rPr>
              <a:t>12</a:t>
            </a:r>
            <a:r>
              <a:rPr lang="zh-TW" altLang="en-US" sz="3600" b="1" dirty="0" smtClean="0">
                <a:solidFill>
                  <a:srgbClr val="0000FF"/>
                </a:solidFill>
                <a:latin typeface="+mj-ea"/>
                <a:ea typeface="+mj-ea"/>
              </a:rPr>
              <a:t>月</a:t>
            </a:r>
            <a:r>
              <a:rPr lang="en-US" altLang="zh-TW" sz="3600" b="1" dirty="0" smtClean="0">
                <a:solidFill>
                  <a:srgbClr val="0000FF"/>
                </a:solidFill>
                <a:latin typeface="+mj-ea"/>
                <a:ea typeface="+mj-ea"/>
              </a:rPr>
              <a:t>21</a:t>
            </a:r>
            <a:r>
              <a:rPr lang="zh-TW" altLang="en-US" sz="3600" b="1" dirty="0" smtClean="0">
                <a:solidFill>
                  <a:srgbClr val="0000FF"/>
                </a:solidFill>
                <a:latin typeface="+mj-ea"/>
                <a:ea typeface="+mj-ea"/>
              </a:rPr>
              <a:t>日，婦女運動者發起「</a:t>
            </a:r>
            <a:r>
              <a:rPr lang="en-US" altLang="zh-TW" sz="3600" b="1" dirty="0" smtClean="0">
                <a:solidFill>
                  <a:srgbClr val="0000FF"/>
                </a:solidFill>
                <a:latin typeface="+mj-ea"/>
                <a:ea typeface="+mj-ea"/>
              </a:rPr>
              <a:t>1221</a:t>
            </a:r>
            <a:r>
              <a:rPr lang="zh-TW" altLang="en-US" sz="3600" b="1" dirty="0" smtClean="0">
                <a:solidFill>
                  <a:srgbClr val="0000FF"/>
                </a:solidFill>
                <a:latin typeface="+mj-ea"/>
                <a:ea typeface="+mj-ea"/>
              </a:rPr>
              <a:t>女權火照夜路大遊行」</a:t>
            </a:r>
            <a:endParaRPr lang="en-US" altLang="zh-TW" sz="3600" b="1" dirty="0" smtClean="0">
              <a:solidFill>
                <a:srgbClr val="0000CC"/>
              </a:solidFill>
              <a:latin typeface="+mj-ea"/>
              <a:ea typeface="+mj-ea"/>
            </a:endParaRPr>
          </a:p>
          <a:p>
            <a:pPr algn="just">
              <a:lnSpc>
                <a:spcPts val="5100"/>
              </a:lnSpc>
              <a:buBlip>
                <a:blip r:embed="rId3"/>
              </a:buBlip>
              <a:defRPr/>
            </a:pPr>
            <a:r>
              <a:rPr lang="zh-TW" altLang="en-US" sz="3600" b="1" dirty="0" smtClean="0">
                <a:solidFill>
                  <a:srgbClr val="0000CC"/>
                </a:solidFill>
                <a:latin typeface="+mj-ea"/>
                <a:ea typeface="+mj-ea"/>
              </a:rPr>
              <a:t>立法院加速通過</a:t>
            </a:r>
            <a:r>
              <a:rPr lang="en-US" altLang="zh-TW" sz="3600" b="1" dirty="0" smtClean="0">
                <a:solidFill>
                  <a:srgbClr val="0000CC"/>
                </a:solidFill>
                <a:latin typeface="+mj-ea"/>
                <a:ea typeface="+mj-ea"/>
              </a:rPr>
              <a:t>《</a:t>
            </a:r>
            <a:r>
              <a:rPr lang="zh-TW" altLang="en-US" sz="3600" b="1" dirty="0" smtClean="0">
                <a:solidFill>
                  <a:srgbClr val="FF0066"/>
                </a:solidFill>
                <a:latin typeface="+mj-ea"/>
                <a:ea typeface="+mj-ea"/>
              </a:rPr>
              <a:t>性侵害犯罪防治法</a:t>
            </a:r>
            <a:r>
              <a:rPr lang="en-US" altLang="zh-TW" sz="3600" b="1" dirty="0" smtClean="0">
                <a:solidFill>
                  <a:srgbClr val="0000CC"/>
                </a:solidFill>
                <a:latin typeface="+mj-ea"/>
                <a:ea typeface="+mj-ea"/>
              </a:rPr>
              <a:t>》</a:t>
            </a:r>
            <a:r>
              <a:rPr lang="zh-TW" altLang="en-US" sz="3600" b="1" dirty="0" smtClean="0">
                <a:solidFill>
                  <a:srgbClr val="0000CC"/>
                </a:solidFill>
                <a:latin typeface="+mj-ea"/>
                <a:ea typeface="+mj-ea"/>
              </a:rPr>
              <a:t>，並在</a:t>
            </a:r>
            <a:r>
              <a:rPr lang="en-US" altLang="zh-TW" sz="3600" b="1" dirty="0" smtClean="0">
                <a:solidFill>
                  <a:srgbClr val="0000CC"/>
                </a:solidFill>
                <a:latin typeface="+mj-ea"/>
                <a:ea typeface="+mj-ea"/>
              </a:rPr>
              <a:t>86</a:t>
            </a:r>
            <a:r>
              <a:rPr lang="zh-TW" altLang="en-US" sz="3600" b="1" dirty="0" smtClean="0">
                <a:solidFill>
                  <a:srgbClr val="0000CC"/>
                </a:solidFill>
                <a:latin typeface="+mj-ea"/>
                <a:ea typeface="+mj-ea"/>
              </a:rPr>
              <a:t>年</a:t>
            </a:r>
            <a:r>
              <a:rPr lang="en-US" altLang="zh-TW" sz="3600" b="1" dirty="0" smtClean="0">
                <a:solidFill>
                  <a:srgbClr val="0000CC"/>
                </a:solidFill>
                <a:latin typeface="+mj-ea"/>
                <a:ea typeface="+mj-ea"/>
              </a:rPr>
              <a:t>1</a:t>
            </a:r>
            <a:r>
              <a:rPr lang="zh-TW" altLang="en-US" sz="3600" b="1" dirty="0" smtClean="0">
                <a:solidFill>
                  <a:srgbClr val="0000CC"/>
                </a:solidFill>
                <a:latin typeface="+mj-ea"/>
                <a:ea typeface="+mj-ea"/>
              </a:rPr>
              <a:t>月</a:t>
            </a:r>
            <a:r>
              <a:rPr lang="en-US" altLang="zh-TW" sz="3600" b="1" dirty="0" smtClean="0">
                <a:solidFill>
                  <a:srgbClr val="0000CC"/>
                </a:solidFill>
                <a:latin typeface="+mj-ea"/>
                <a:ea typeface="+mj-ea"/>
              </a:rPr>
              <a:t>22</a:t>
            </a:r>
            <a:r>
              <a:rPr lang="zh-TW" altLang="en-US" sz="3600" b="1" dirty="0" smtClean="0">
                <a:solidFill>
                  <a:srgbClr val="0000CC"/>
                </a:solidFill>
                <a:latin typeface="+mj-ea"/>
                <a:ea typeface="+mj-ea"/>
              </a:rPr>
              <a:t>日公佈實施</a:t>
            </a:r>
            <a:endParaRPr lang="en-US" altLang="zh-TW" sz="3600" b="1" dirty="0" smtClean="0">
              <a:solidFill>
                <a:srgbClr val="0000CC"/>
              </a:solidFill>
              <a:latin typeface="+mj-ea"/>
              <a:ea typeface="+mj-ea"/>
            </a:endParaRPr>
          </a:p>
          <a:p>
            <a:pPr algn="just">
              <a:lnSpc>
                <a:spcPts val="5100"/>
              </a:lnSpc>
              <a:buFont typeface="Wingdings" pitchFamily="2" charset="2"/>
              <a:buBlip>
                <a:blip r:embed="rId3"/>
              </a:buBlip>
              <a:defRPr/>
            </a:pPr>
            <a:r>
              <a:rPr lang="zh-TW" altLang="en-US" sz="3600" b="1" dirty="0" smtClean="0">
                <a:solidFill>
                  <a:srgbClr val="0000CC"/>
                </a:solidFill>
                <a:latin typeface="+mj-ea"/>
                <a:ea typeface="+mj-ea"/>
              </a:rPr>
              <a:t>教育部成立「</a:t>
            </a:r>
            <a:r>
              <a:rPr lang="zh-TW" altLang="en-US" sz="3600" b="1" dirty="0" smtClean="0">
                <a:solidFill>
                  <a:srgbClr val="FF0066"/>
                </a:solidFill>
                <a:latin typeface="+mj-ea"/>
                <a:ea typeface="+mj-ea"/>
              </a:rPr>
              <a:t>兩性平等教育委員會</a:t>
            </a:r>
            <a:r>
              <a:rPr lang="zh-TW" altLang="en-US" sz="3600" b="1" dirty="0" smtClean="0">
                <a:solidFill>
                  <a:srgbClr val="0000CC"/>
                </a:solidFill>
                <a:latin typeface="+mj-ea"/>
                <a:ea typeface="+mj-ea"/>
              </a:rPr>
              <a:t>」，並且規定學校必須有兩性平權教育時數，此即</a:t>
            </a:r>
            <a:r>
              <a:rPr lang="en-US" altLang="zh-TW" sz="3600" b="1" dirty="0" smtClean="0">
                <a:solidFill>
                  <a:srgbClr val="0000CC"/>
                </a:solidFill>
                <a:latin typeface="+mj-ea"/>
                <a:ea typeface="+mj-ea"/>
              </a:rPr>
              <a:t>《</a:t>
            </a:r>
            <a:r>
              <a:rPr lang="zh-TW" altLang="en-US" sz="3600" b="1" dirty="0" smtClean="0">
                <a:solidFill>
                  <a:srgbClr val="0000CC"/>
                </a:solidFill>
                <a:latin typeface="+mj-ea"/>
                <a:ea typeface="+mj-ea"/>
              </a:rPr>
              <a:t>性別平等教育法</a:t>
            </a:r>
            <a:r>
              <a:rPr lang="en-US" altLang="zh-TW" sz="3600" b="1" dirty="0" smtClean="0">
                <a:solidFill>
                  <a:srgbClr val="0000CC"/>
                </a:solidFill>
                <a:latin typeface="+mj-ea"/>
                <a:ea typeface="+mj-ea"/>
              </a:rPr>
              <a:t>》</a:t>
            </a:r>
            <a:r>
              <a:rPr lang="zh-TW" altLang="en-US" sz="3600" b="1" dirty="0" smtClean="0">
                <a:solidFill>
                  <a:srgbClr val="0000CC"/>
                </a:solidFill>
                <a:latin typeface="+mj-ea"/>
                <a:ea typeface="+mj-ea"/>
              </a:rPr>
              <a:t>之法源。</a:t>
            </a:r>
          </a:p>
        </p:txBody>
      </p:sp>
    </p:spTree>
    <p:extLst>
      <p:ext uri="{BB962C8B-B14F-4D97-AF65-F5344CB8AC3E}">
        <p14:creationId xmlns="" xmlns:p14="http://schemas.microsoft.com/office/powerpoint/2010/main" val="1997039675"/>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blinds(horizontal)">
                                      <p:cBhvr>
                                        <p:cTn id="7" dur="500"/>
                                        <p:tgtEl>
                                          <p:spTgt spid="1433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338">
                                            <p:txEl>
                                              <p:pRg st="1" end="1"/>
                                            </p:txEl>
                                          </p:spTgt>
                                        </p:tgtEl>
                                        <p:attrNameLst>
                                          <p:attrName>style.visibility</p:attrName>
                                        </p:attrNameLst>
                                      </p:cBhvr>
                                      <p:to>
                                        <p:strVal val="visible"/>
                                      </p:to>
                                    </p:set>
                                    <p:animEffect transition="in" filter="blinds(horizontal)">
                                      <p:cBhvr>
                                        <p:cTn id="12" dur="500"/>
                                        <p:tgtEl>
                                          <p:spTgt spid="143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338">
                                            <p:txEl>
                                              <p:pRg st="2" end="2"/>
                                            </p:txEl>
                                          </p:spTgt>
                                        </p:tgtEl>
                                        <p:attrNameLst>
                                          <p:attrName>style.visibility</p:attrName>
                                        </p:attrNameLst>
                                      </p:cBhvr>
                                      <p:to>
                                        <p:strVal val="visible"/>
                                      </p:to>
                                    </p:set>
                                    <p:animEffect transition="in" filter="blinds(horizontal)">
                                      <p:cBhvr>
                                        <p:cTn id="17" dur="500"/>
                                        <p:tgtEl>
                                          <p:spTgt spid="1433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2" cstate="print">
            <a:lum bright="20000"/>
            <a:grayscl/>
            <a:extLst>
              <a:ext uri="{28A0092B-C50C-407E-A947-70E740481C1C}">
                <a14:useLocalDpi xmlns="" xmlns:a14="http://schemas.microsoft.com/office/drawing/2010/main" val="0"/>
              </a:ext>
            </a:extLst>
          </a:blip>
          <a:srcRect/>
          <a:stretch>
            <a:fillRect/>
          </a:stretch>
        </p:blipFill>
        <p:spPr bwMode="auto">
          <a:xfrm>
            <a:off x="4644008" y="4581128"/>
            <a:ext cx="4211960" cy="3245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63" name="Picture 3" descr="untitled"/>
          <p:cNvPicPr>
            <a:picLocks noGrp="1" noChangeAspect="1" noChangeArrowheads="1"/>
          </p:cNvPicPr>
          <p:nvPr>
            <p:ph sz="half" idx="3"/>
          </p:nvPr>
        </p:nvPicPr>
        <p:blipFill>
          <a:blip r:embed="rId3" cstate="print">
            <a:extLst>
              <a:ext uri="{28A0092B-C50C-407E-A947-70E740481C1C}">
                <a14:useLocalDpi xmlns="" xmlns:a14="http://schemas.microsoft.com/office/drawing/2010/main" val="0"/>
              </a:ext>
            </a:extLst>
          </a:blip>
          <a:srcRect/>
          <a:stretch>
            <a:fillRect/>
          </a:stretch>
        </p:blipFill>
        <p:spPr>
          <a:xfrm>
            <a:off x="323528" y="2636912"/>
            <a:ext cx="4608513" cy="3094037"/>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92164" name="Text Box 4"/>
          <p:cNvSpPr txBox="1">
            <a:spLocks noChangeArrowheads="1"/>
          </p:cNvSpPr>
          <p:nvPr/>
        </p:nvSpPr>
        <p:spPr bwMode="auto">
          <a:xfrm>
            <a:off x="6280150" y="1724025"/>
            <a:ext cx="1841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zh-TW"/>
          </a:p>
        </p:txBody>
      </p:sp>
      <p:sp>
        <p:nvSpPr>
          <p:cNvPr id="92165" name="Text Box 5"/>
          <p:cNvSpPr txBox="1">
            <a:spLocks noChangeArrowheads="1"/>
          </p:cNvSpPr>
          <p:nvPr/>
        </p:nvSpPr>
        <p:spPr bwMode="auto">
          <a:xfrm>
            <a:off x="2679700" y="4243388"/>
            <a:ext cx="1841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endParaRPr lang="zh-TW" altLang="zh-TW"/>
          </a:p>
        </p:txBody>
      </p:sp>
      <p:sp>
        <p:nvSpPr>
          <p:cNvPr id="92166" name="Text Box 6"/>
          <p:cNvSpPr txBox="1">
            <a:spLocks noChangeArrowheads="1"/>
          </p:cNvSpPr>
          <p:nvPr/>
        </p:nvSpPr>
        <p:spPr bwMode="auto">
          <a:xfrm>
            <a:off x="323850" y="404813"/>
            <a:ext cx="8010526" cy="21236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zh-TW" altLang="en-US" sz="4400" b="1" dirty="0">
                <a:solidFill>
                  <a:srgbClr val="0000FF"/>
                </a:solidFill>
                <a:latin typeface="+mj-ea"/>
                <a:ea typeface="+mj-ea"/>
              </a:rPr>
              <a:t>從兩性到性別</a:t>
            </a:r>
            <a:r>
              <a:rPr lang="en-US" altLang="zh-TW" sz="4400" b="1" dirty="0" smtClean="0">
                <a:solidFill>
                  <a:schemeClr val="tx2"/>
                </a:solidFill>
                <a:latin typeface="+mj-ea"/>
                <a:ea typeface="+mj-ea"/>
              </a:rPr>
              <a:t>--</a:t>
            </a:r>
            <a:r>
              <a:rPr lang="zh-TW" altLang="en-US" sz="4400" b="1" dirty="0" smtClean="0">
                <a:latin typeface="+mj-ea"/>
                <a:ea typeface="+mj-ea"/>
              </a:rPr>
              <a:t>玫瑰少年的故事</a:t>
            </a:r>
            <a:endParaRPr lang="en-US" altLang="zh-TW" sz="4400" b="1" dirty="0" smtClean="0">
              <a:latin typeface="+mj-ea"/>
              <a:ea typeface="+mj-ea"/>
            </a:endParaRPr>
          </a:p>
          <a:p>
            <a:endParaRPr lang="en-US" altLang="zh-TW" sz="4800" b="1" dirty="0" smtClean="0">
              <a:latin typeface="+mj-ea"/>
              <a:ea typeface="+mj-ea"/>
            </a:endParaRPr>
          </a:p>
          <a:p>
            <a:pPr algn="ctr"/>
            <a:r>
              <a:rPr lang="zh-TW" altLang="en-US" sz="4000" b="1" dirty="0" smtClean="0">
                <a:latin typeface="+mj-ea"/>
                <a:ea typeface="+mj-ea"/>
              </a:rPr>
              <a:t>民國</a:t>
            </a:r>
            <a:r>
              <a:rPr lang="en-US" altLang="zh-TW" sz="4000" b="1" dirty="0" smtClean="0">
                <a:latin typeface="+mj-ea"/>
                <a:ea typeface="+mj-ea"/>
              </a:rPr>
              <a:t>89</a:t>
            </a:r>
            <a:r>
              <a:rPr lang="zh-TW" altLang="en-US" sz="4000" b="1" dirty="0" smtClean="0">
                <a:latin typeface="+mj-ea"/>
                <a:ea typeface="+mj-ea"/>
              </a:rPr>
              <a:t>年</a:t>
            </a:r>
            <a:r>
              <a:rPr lang="en-US" altLang="zh-TW" sz="4000" b="1" dirty="0" smtClean="0">
                <a:latin typeface="+mj-ea"/>
                <a:ea typeface="+mj-ea"/>
              </a:rPr>
              <a:t>4</a:t>
            </a:r>
            <a:r>
              <a:rPr lang="zh-TW" altLang="en-US" sz="4000" b="1" dirty="0" smtClean="0">
                <a:latin typeface="+mj-ea"/>
                <a:ea typeface="+mj-ea"/>
              </a:rPr>
              <a:t>月</a:t>
            </a:r>
            <a:r>
              <a:rPr lang="en-US" altLang="zh-TW" sz="4000" b="1" dirty="0" smtClean="0">
                <a:latin typeface="+mj-ea"/>
                <a:ea typeface="+mj-ea"/>
              </a:rPr>
              <a:t>20</a:t>
            </a:r>
            <a:r>
              <a:rPr lang="zh-TW" altLang="en-US" sz="4000" b="1" dirty="0" smtClean="0">
                <a:latin typeface="+mj-ea"/>
                <a:ea typeface="+mj-ea"/>
              </a:rPr>
              <a:t>日葉永鋕事件</a:t>
            </a:r>
            <a:endParaRPr lang="zh-TW" altLang="en-US" sz="4000" b="1" dirty="0">
              <a:latin typeface="+mj-ea"/>
              <a:ea typeface="+mj-ea"/>
            </a:endParaRPr>
          </a:p>
        </p:txBody>
      </p:sp>
      <p:sp>
        <p:nvSpPr>
          <p:cNvPr id="8" name="內容版面配置區 7"/>
          <p:cNvSpPr>
            <a:spLocks noGrp="1"/>
          </p:cNvSpPr>
          <p:nvPr>
            <p:ph sz="quarter" idx="2"/>
          </p:nvPr>
        </p:nvSpPr>
        <p:spPr/>
        <p:txBody>
          <a:bodyPr/>
          <a:lstStyle/>
          <a:p>
            <a:endParaRPr lang="zh-TW" altLang="en-US" dirty="0"/>
          </a:p>
        </p:txBody>
      </p:sp>
    </p:spTree>
    <p:extLst>
      <p:ext uri="{BB962C8B-B14F-4D97-AF65-F5344CB8AC3E}">
        <p14:creationId xmlns="" xmlns:p14="http://schemas.microsoft.com/office/powerpoint/2010/main" val="19751279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zh-TW" altLang="en-US" dirty="0">
                <a:solidFill>
                  <a:schemeClr val="tx1"/>
                </a:solidFill>
                <a:latin typeface="微軟正黑體" pitchFamily="34" charset="-120"/>
                <a:ea typeface="微軟正黑體" pitchFamily="34" charset="-120"/>
              </a:rPr>
              <a:t>從</a:t>
            </a:r>
            <a:r>
              <a:rPr lang="en-US" altLang="zh-TW" dirty="0">
                <a:solidFill>
                  <a:schemeClr val="tx1"/>
                </a:solidFill>
                <a:latin typeface="微軟正黑體" pitchFamily="34" charset="-120"/>
                <a:ea typeface="微軟正黑體" pitchFamily="34" charset="-120"/>
              </a:rPr>
              <a:t>『</a:t>
            </a:r>
            <a:r>
              <a:rPr lang="zh-TW" altLang="en-US" dirty="0">
                <a:solidFill>
                  <a:schemeClr val="tx1"/>
                </a:solidFill>
                <a:latin typeface="微軟正黑體" pitchFamily="34" charset="-120"/>
                <a:ea typeface="微軟正黑體" pitchFamily="34" charset="-120"/>
              </a:rPr>
              <a:t>兩性平等</a:t>
            </a:r>
            <a:r>
              <a:rPr lang="en-US" altLang="zh-TW" dirty="0">
                <a:solidFill>
                  <a:schemeClr val="tx1"/>
                </a:solidFill>
                <a:latin typeface="微軟正黑體" pitchFamily="34" charset="-120"/>
                <a:ea typeface="微軟正黑體" pitchFamily="34" charset="-120"/>
              </a:rPr>
              <a:t>』</a:t>
            </a:r>
            <a:r>
              <a:rPr lang="zh-TW" altLang="en-US" dirty="0">
                <a:solidFill>
                  <a:schemeClr val="tx1"/>
                </a:solidFill>
                <a:latin typeface="微軟正黑體" pitchFamily="34" charset="-120"/>
                <a:ea typeface="微軟正黑體" pitchFamily="34" charset="-120"/>
              </a:rPr>
              <a:t>到</a:t>
            </a:r>
            <a:r>
              <a:rPr lang="en-US" altLang="zh-TW" dirty="0">
                <a:solidFill>
                  <a:schemeClr val="tx1"/>
                </a:solidFill>
                <a:latin typeface="微軟正黑體" pitchFamily="34" charset="-120"/>
                <a:ea typeface="微軟正黑體" pitchFamily="34" charset="-120"/>
              </a:rPr>
              <a:t>『</a:t>
            </a:r>
            <a:r>
              <a:rPr lang="zh-TW" altLang="en-US" dirty="0">
                <a:solidFill>
                  <a:schemeClr val="tx1"/>
                </a:solidFill>
                <a:latin typeface="微軟正黑體" pitchFamily="34" charset="-120"/>
                <a:ea typeface="微軟正黑體" pitchFamily="34" charset="-120"/>
              </a:rPr>
              <a:t>性別平等</a:t>
            </a:r>
            <a:r>
              <a:rPr lang="en-US" altLang="zh-TW" dirty="0">
                <a:solidFill>
                  <a:schemeClr val="tx1"/>
                </a:solidFill>
                <a:latin typeface="微軟正黑體" pitchFamily="34" charset="-120"/>
                <a:ea typeface="微軟正黑體" pitchFamily="34" charset="-120"/>
              </a:rPr>
              <a:t>』</a:t>
            </a:r>
          </a:p>
        </p:txBody>
      </p:sp>
      <p:sp>
        <p:nvSpPr>
          <p:cNvPr id="40964" name="Rectangle 4"/>
          <p:cNvSpPr>
            <a:spLocks noGrp="1" noChangeArrowheads="1"/>
          </p:cNvSpPr>
          <p:nvPr>
            <p:ph type="body" idx="1"/>
          </p:nvPr>
        </p:nvSpPr>
        <p:spPr>
          <a:xfrm>
            <a:off x="179512" y="1700808"/>
            <a:ext cx="9144000" cy="4195638"/>
          </a:xfrm>
        </p:spPr>
        <p:txBody>
          <a:bodyPr/>
          <a:lstStyle/>
          <a:p>
            <a:r>
              <a:rPr lang="zh-TW" altLang="en-US" sz="3600" b="1" dirty="0" smtClean="0">
                <a:latin typeface="微軟正黑體" pitchFamily="34" charset="-120"/>
                <a:ea typeface="微軟正黑體" pitchFamily="34" charset="-120"/>
              </a:rPr>
              <a:t>民國</a:t>
            </a:r>
            <a:r>
              <a:rPr lang="en-US" altLang="zh-TW" sz="3600" b="1" dirty="0" smtClean="0">
                <a:latin typeface="微軟正黑體" pitchFamily="34" charset="-120"/>
                <a:ea typeface="微軟正黑體" pitchFamily="34" charset="-120"/>
              </a:rPr>
              <a:t>89</a:t>
            </a:r>
            <a:r>
              <a:rPr lang="zh-TW" altLang="en-US" sz="3600" b="1" dirty="0" smtClean="0">
                <a:latin typeface="微軟正黑體" pitchFamily="34" charset="-120"/>
                <a:ea typeface="微軟正黑體" pitchFamily="34" charset="-120"/>
              </a:rPr>
              <a:t>年兩性</a:t>
            </a:r>
            <a:r>
              <a:rPr lang="zh-TW" altLang="en-US" sz="3600" b="1" dirty="0">
                <a:latin typeface="微軟正黑體" pitchFamily="34" charset="-120"/>
                <a:ea typeface="微軟正黑體" pitchFamily="34" charset="-120"/>
              </a:rPr>
              <a:t>平等教育</a:t>
            </a:r>
            <a:r>
              <a:rPr lang="zh-TW" altLang="en-US" sz="3600" b="1" dirty="0" smtClean="0">
                <a:latin typeface="微軟正黑體" pitchFamily="34" charset="-120"/>
                <a:ea typeface="微軟正黑體" pitchFamily="34" charset="-120"/>
              </a:rPr>
              <a:t>委員會研</a:t>
            </a:r>
            <a:r>
              <a:rPr lang="zh-TW" altLang="en-US" sz="3600" b="1" dirty="0">
                <a:latin typeface="微軟正黑體" pitchFamily="34" charset="-120"/>
                <a:ea typeface="微軟正黑體" pitchFamily="34" charset="-120"/>
              </a:rPr>
              <a:t>擬「兩性平等教育法草案」</a:t>
            </a:r>
            <a:r>
              <a:rPr lang="zh-TW" altLang="en-US" sz="3600" b="1" dirty="0" smtClean="0">
                <a:latin typeface="微軟正黑體" pitchFamily="34" charset="-120"/>
                <a:ea typeface="微軟正黑體" pitchFamily="34" charset="-120"/>
              </a:rPr>
              <a:t>，</a:t>
            </a:r>
            <a:r>
              <a:rPr lang="en-US" altLang="zh-TW" sz="3600" b="1" dirty="0" smtClean="0">
                <a:latin typeface="微軟正黑體" pitchFamily="34" charset="-120"/>
                <a:ea typeface="微軟正黑體" pitchFamily="34" charset="-120"/>
              </a:rPr>
              <a:t>90</a:t>
            </a:r>
            <a:r>
              <a:rPr lang="zh-TW" altLang="en-US" sz="3600" b="1" dirty="0" smtClean="0">
                <a:latin typeface="微軟正黑體" pitchFamily="34" charset="-120"/>
                <a:ea typeface="微軟正黑體" pitchFamily="34" charset="-120"/>
              </a:rPr>
              <a:t>年</a:t>
            </a:r>
            <a:r>
              <a:rPr lang="zh-TW" altLang="en-US" sz="3600" b="1" dirty="0">
                <a:latin typeface="微軟正黑體" pitchFamily="34" charset="-120"/>
                <a:ea typeface="微軟正黑體" pitchFamily="34" charset="-120"/>
              </a:rPr>
              <a:t>完成。</a:t>
            </a:r>
          </a:p>
          <a:p>
            <a:r>
              <a:rPr lang="zh-TW" altLang="en-US" sz="3600" b="1" dirty="0" smtClean="0">
                <a:latin typeface="微軟正黑體" pitchFamily="34" charset="-120"/>
                <a:ea typeface="微軟正黑體" pitchFamily="34" charset="-120"/>
              </a:rPr>
              <a:t>這</a:t>
            </a:r>
            <a:r>
              <a:rPr lang="zh-TW" altLang="en-US" sz="3600" b="1" dirty="0">
                <a:latin typeface="微軟正黑體" pitchFamily="34" charset="-120"/>
                <a:ea typeface="微軟正黑體" pitchFamily="34" charset="-120"/>
              </a:rPr>
              <a:t>期間由於國中生</a:t>
            </a:r>
            <a:r>
              <a:rPr lang="zh-TW" altLang="en-US" sz="4400" b="1" dirty="0">
                <a:solidFill>
                  <a:srgbClr val="0070C0"/>
                </a:solidFill>
                <a:latin typeface="微軟正黑體" pitchFamily="34" charset="-120"/>
                <a:ea typeface="微軟正黑體" pitchFamily="34" charset="-120"/>
              </a:rPr>
              <a:t>葉永鋕</a:t>
            </a:r>
            <a:r>
              <a:rPr lang="zh-TW" altLang="en-US" sz="3600" b="1" dirty="0">
                <a:latin typeface="微軟正黑體" pitchFamily="34" charset="-120"/>
                <a:ea typeface="微軟正黑體" pitchFamily="34" charset="-120"/>
              </a:rPr>
              <a:t>事件，委員會更為注重</a:t>
            </a:r>
            <a:r>
              <a:rPr lang="zh-TW" altLang="en-US" sz="3600" b="1" dirty="0">
                <a:solidFill>
                  <a:srgbClr val="0070C0"/>
                </a:solidFill>
                <a:latin typeface="微軟正黑體" pitchFamily="34" charset="-120"/>
                <a:ea typeface="微軟正黑體" pitchFamily="34" charset="-120"/>
              </a:rPr>
              <a:t>性傾向</a:t>
            </a:r>
            <a:r>
              <a:rPr lang="zh-TW" altLang="en-US" sz="3600" b="1" dirty="0">
                <a:latin typeface="微軟正黑體" pitchFamily="34" charset="-120"/>
                <a:ea typeface="微軟正黑體" pitchFamily="34" charset="-120"/>
              </a:rPr>
              <a:t>、</a:t>
            </a:r>
            <a:r>
              <a:rPr lang="zh-TW" altLang="en-US" sz="3600" b="1" dirty="0">
                <a:solidFill>
                  <a:srgbClr val="0070C0"/>
                </a:solidFill>
                <a:latin typeface="微軟正黑體" pitchFamily="34" charset="-120"/>
                <a:ea typeface="微軟正黑體" pitchFamily="34" charset="-120"/>
              </a:rPr>
              <a:t>性別特質</a:t>
            </a:r>
            <a:r>
              <a:rPr lang="zh-TW" altLang="en-US" sz="3600" b="1" dirty="0">
                <a:latin typeface="微軟正黑體" pitchFamily="34" charset="-120"/>
                <a:ea typeface="微軟正黑體" pitchFamily="34" charset="-120"/>
              </a:rPr>
              <a:t>、</a:t>
            </a:r>
            <a:r>
              <a:rPr lang="zh-TW" altLang="en-US" sz="3600" b="1" dirty="0">
                <a:solidFill>
                  <a:srgbClr val="0070C0"/>
                </a:solidFill>
                <a:latin typeface="微軟正黑體" pitchFamily="34" charset="-120"/>
                <a:ea typeface="微軟正黑體" pitchFamily="34" charset="-120"/>
              </a:rPr>
              <a:t>性別認同</a:t>
            </a:r>
            <a:r>
              <a:rPr lang="zh-TW" altLang="en-US" sz="3600" b="1" dirty="0">
                <a:latin typeface="微軟正黑體" pitchFamily="34" charset="-120"/>
                <a:ea typeface="微軟正黑體" pitchFamily="34" charset="-120"/>
              </a:rPr>
              <a:t>的部分，並且</a:t>
            </a:r>
            <a:r>
              <a:rPr lang="zh-TW" altLang="en-US" sz="3600" b="1" dirty="0" smtClean="0">
                <a:latin typeface="微軟正黑體" pitchFamily="34" charset="-120"/>
                <a:ea typeface="微軟正黑體" pitchFamily="34" charset="-120"/>
              </a:rPr>
              <a:t>在</a:t>
            </a:r>
            <a:r>
              <a:rPr lang="en-US" altLang="zh-TW" sz="3600" b="1" dirty="0" smtClean="0">
                <a:latin typeface="微軟正黑體" pitchFamily="34" charset="-120"/>
                <a:ea typeface="微軟正黑體" pitchFamily="34" charset="-120"/>
              </a:rPr>
              <a:t>91</a:t>
            </a:r>
            <a:r>
              <a:rPr lang="zh-TW" altLang="en-US" sz="3600" b="1" dirty="0" smtClean="0">
                <a:latin typeface="微軟正黑體" pitchFamily="34" charset="-120"/>
                <a:ea typeface="微軟正黑體" pitchFamily="34" charset="-120"/>
              </a:rPr>
              <a:t>年</a:t>
            </a:r>
            <a:r>
              <a:rPr lang="zh-TW" altLang="en-US" sz="3600" b="1" dirty="0">
                <a:latin typeface="微軟正黑體" pitchFamily="34" charset="-120"/>
                <a:ea typeface="微軟正黑體" pitchFamily="34" charset="-120"/>
              </a:rPr>
              <a:t>將「兩性平等教育法」改為「性別平等教育法」。</a:t>
            </a:r>
          </a:p>
        </p:txBody>
      </p:sp>
    </p:spTree>
    <p:extLst>
      <p:ext uri="{BB962C8B-B14F-4D97-AF65-F5344CB8AC3E}">
        <p14:creationId xmlns="" xmlns:p14="http://schemas.microsoft.com/office/powerpoint/2010/main" val="4292867154"/>
      </p:ext>
    </p:extLst>
  </p:cSld>
  <p:clrMapOvr>
    <a:masterClrMapping/>
  </p:clrMapOvr>
  <p:transition>
    <p:plus/>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children01">
  <a:themeElements>
    <a:clrScheme name="流線">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都會">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行雲流水">
      <a:fillStyleLst>
        <a:solidFill>
          <a:schemeClr val="phClr"/>
        </a:solidFill>
        <a:gradFill rotWithShape="1">
          <a:gsLst>
            <a:gs pos="0">
              <a:schemeClr val="phClr">
                <a:tint val="90000"/>
                <a:satMod val="130000"/>
              </a:schemeClr>
            </a:gs>
            <a:gs pos="50000">
              <a:schemeClr val="phClr">
                <a:tint val="45000"/>
                <a:satMod val="220000"/>
              </a:schemeClr>
            </a:gs>
            <a:gs pos="100000">
              <a:schemeClr val="phClr">
                <a:tint val="90000"/>
                <a:satMod val="130000"/>
              </a:schemeClr>
            </a:gs>
          </a:gsLst>
          <a:lin ang="5400000" scaled="1"/>
        </a:gradFill>
        <a:gradFill rotWithShape="1">
          <a:gsLst>
            <a:gs pos="0">
              <a:schemeClr val="phClr">
                <a:tint val="100000"/>
                <a:shade val="90000"/>
                <a:hueMod val="100000"/>
                <a:satMod val="200000"/>
              </a:schemeClr>
            </a:gs>
            <a:gs pos="50000">
              <a:schemeClr val="phClr">
                <a:tint val="100000"/>
                <a:shade val="60000"/>
                <a:hueMod val="100000"/>
                <a:satMod val="180000"/>
              </a:schemeClr>
            </a:gs>
            <a:gs pos="100000">
              <a:schemeClr val="phClr">
                <a:tint val="100000"/>
                <a:shade val="90000"/>
                <a:hueMod val="100000"/>
                <a:satMod val="200000"/>
              </a:schemeClr>
            </a:gs>
          </a:gsLst>
          <a:lin ang="5400000" scaled="1"/>
        </a:grad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50600">
              <a:schemeClr val="phClr">
                <a:alpha val="40000"/>
              </a:schemeClr>
            </a:glow>
          </a:effectLst>
        </a:effectStyle>
        <a:effectStyle>
          <a:effectLst>
            <a:glow rad="101600">
              <a:schemeClr val="phClr">
                <a:alpha val="60000"/>
              </a:schemeClr>
            </a:glow>
          </a:effectLst>
          <a:scene3d>
            <a:camera prst="isometricLeftDown" fov="0">
              <a:rot lat="0" lon="0" rev="0"/>
            </a:camera>
            <a:lightRig rig="harsh" dir="tl">
              <a:rot lat="0" lon="0" rev="14280000"/>
            </a:lightRig>
          </a:scene3d>
          <a:sp3d prstMaterial="flat">
            <a:bevelT w="38100" h="50800" prst="softRound"/>
          </a:sp3d>
        </a:effectStyle>
        <a:effectStyle>
          <a:effectLst>
            <a:glow>
              <a:schemeClr val="phClr"/>
            </a:glow>
          </a:effectLst>
          <a:scene3d>
            <a:camera prst="isometricLeftDown">
              <a:rot lat="0" lon="0" rev="0"/>
            </a:camera>
            <a:lightRig rig="harsh" dir="tl">
              <a:rot lat="0" lon="0" rev="14280000"/>
            </a:lightRig>
          </a:scene3d>
          <a:sp3d extrusionH="63500" contourW="38100" prstMaterial="flat">
            <a:bevelT w="50800" h="63500" prst="softRound"/>
            <a:contourClr>
              <a:schemeClr val="phClr">
                <a:tint val="5"/>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800" b="0" i="1" u="none" strike="noStrike" cap="none" normalizeH="0" baseline="0" smtClean="0">
            <a:ln>
              <a:noFill/>
            </a:ln>
            <a:solidFill>
              <a:schemeClr val="tx1"/>
            </a:solidFill>
            <a:effectLst/>
            <a:latin typeface="Arial" charset="0"/>
            <a:ea typeface="华文细黑"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TW" altLang="en-US" sz="1800" b="0" i="1" u="none" strike="noStrike" cap="none" normalizeH="0" baseline="0" smtClean="0">
            <a:ln>
              <a:noFill/>
            </a:ln>
            <a:solidFill>
              <a:schemeClr val="tx1"/>
            </a:solidFill>
            <a:effectLst/>
            <a:latin typeface="Arial" charset="0"/>
            <a:ea typeface="华文细黑" pitchFamily="2" charset="-122"/>
          </a:defRPr>
        </a:defPPr>
      </a:lstStyle>
    </a:lnDef>
  </a:objectDefaults>
  <a:extraClrSchemeLst>
    <a:extraClrScheme>
      <a:clrScheme name="nordridesign.c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rdridesign.co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rdridesign.co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rdridesign.co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rdridesign.co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rdridesign.co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rdridesign.co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rdridesign.co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rdridesign.co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rdridesign.co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rdridesign.co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rdridesign.co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rdridesign.com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nordridesign.com 14">
        <a:dk1>
          <a:srgbClr val="000000"/>
        </a:dk1>
        <a:lt1>
          <a:srgbClr val="FFFFFF"/>
        </a:lt1>
        <a:dk2>
          <a:srgbClr val="000000"/>
        </a:dk2>
        <a:lt2>
          <a:srgbClr val="808080"/>
        </a:lt2>
        <a:accent1>
          <a:srgbClr val="0066CC"/>
        </a:accent1>
        <a:accent2>
          <a:srgbClr val="336699"/>
        </a:accent2>
        <a:accent3>
          <a:srgbClr val="FFFFFF"/>
        </a:accent3>
        <a:accent4>
          <a:srgbClr val="000000"/>
        </a:accent4>
        <a:accent5>
          <a:srgbClr val="AAB8E2"/>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5">
        <a:dk1>
          <a:srgbClr val="000000"/>
        </a:dk1>
        <a:lt1>
          <a:srgbClr val="FFFFFF"/>
        </a:lt1>
        <a:dk2>
          <a:srgbClr val="000000"/>
        </a:dk2>
        <a:lt2>
          <a:srgbClr val="808080"/>
        </a:lt2>
        <a:accent1>
          <a:srgbClr val="2D96FF"/>
        </a:accent1>
        <a:accent2>
          <a:srgbClr val="336699"/>
        </a:accent2>
        <a:accent3>
          <a:srgbClr val="FFFFFF"/>
        </a:accent3>
        <a:accent4>
          <a:srgbClr val="000000"/>
        </a:accent4>
        <a:accent5>
          <a:srgbClr val="ADC9FF"/>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
      <a:clrScheme name="nordridesign.com 16">
        <a:dk1>
          <a:srgbClr val="000000"/>
        </a:dk1>
        <a:lt1>
          <a:srgbClr val="FFFFFF"/>
        </a:lt1>
        <a:dk2>
          <a:srgbClr val="000000"/>
        </a:dk2>
        <a:lt2>
          <a:srgbClr val="808080"/>
        </a:lt2>
        <a:accent1>
          <a:srgbClr val="5093DC"/>
        </a:accent1>
        <a:accent2>
          <a:srgbClr val="336699"/>
        </a:accent2>
        <a:accent3>
          <a:srgbClr val="FFFFFF"/>
        </a:accent3>
        <a:accent4>
          <a:srgbClr val="000000"/>
        </a:accent4>
        <a:accent5>
          <a:srgbClr val="B3C8EB"/>
        </a:accent5>
        <a:accent6>
          <a:srgbClr val="2D5C8A"/>
        </a:accent6>
        <a:hlink>
          <a:srgbClr val="00458A"/>
        </a:hlink>
        <a:folHlink>
          <a:srgbClr val="33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children01</Template>
  <TotalTime>12187</TotalTime>
  <Words>1656</Words>
  <Application>Microsoft Office PowerPoint</Application>
  <PresentationFormat>如螢幕大小 (4:3)</PresentationFormat>
  <Paragraphs>178</Paragraphs>
  <Slides>27</Slides>
  <Notes>14</Notes>
  <HiddenSlides>0</HiddenSlides>
  <MMClips>0</MMClips>
  <ScaleCrop>false</ScaleCrop>
  <HeadingPairs>
    <vt:vector size="4" baseType="variant">
      <vt:variant>
        <vt:lpstr>佈景主題</vt:lpstr>
      </vt:variant>
      <vt:variant>
        <vt:i4>1</vt:i4>
      </vt:variant>
      <vt:variant>
        <vt:lpstr>投影片標題</vt:lpstr>
      </vt:variant>
      <vt:variant>
        <vt:i4>27</vt:i4>
      </vt:variant>
    </vt:vector>
  </HeadingPairs>
  <TitlesOfParts>
    <vt:vector size="28" baseType="lpstr">
      <vt:lpstr>children01</vt:lpstr>
      <vt:lpstr>性別新視界</vt:lpstr>
      <vt:lpstr>重大議題</vt:lpstr>
      <vt:lpstr>投影片 3</vt:lpstr>
      <vt:lpstr>投影片 4</vt:lpstr>
      <vt:lpstr>投影片 5</vt:lpstr>
      <vt:lpstr>投影片 6</vt:lpstr>
      <vt:lpstr>投影片 7</vt:lpstr>
      <vt:lpstr>投影片 8</vt:lpstr>
      <vt:lpstr>從『兩性平等』到『性別平等』</vt:lpstr>
      <vt:lpstr>性別平等教育實施後 『玫瑰少年』的境遇有獲得改善嗎?</vt:lpstr>
      <vt:lpstr>另一個隕落的玫瑰少年</vt:lpstr>
      <vt:lpstr>投影片 12</vt:lpstr>
      <vt:lpstr>2009.10.31 台灣同志大遊行</vt:lpstr>
      <vt:lpstr>1.想到同志，你會想到？</vt:lpstr>
      <vt:lpstr>投影片 15</vt:lpstr>
      <vt:lpstr>投影片 16</vt:lpstr>
      <vt:lpstr>投影片 17</vt:lpstr>
      <vt:lpstr>投影片 18</vt:lpstr>
      <vt:lpstr>          生活--文字</vt:lpstr>
      <vt:lpstr>性別四大議題</vt:lpstr>
      <vt:lpstr>性別光譜</vt:lpstr>
      <vt:lpstr>同志的困境</vt:lpstr>
      <vt:lpstr>為巴比祈禱</vt:lpstr>
      <vt:lpstr>台灣同志</vt:lpstr>
      <vt:lpstr>多元家庭民法修正草案</vt:lpstr>
      <vt:lpstr>投影片 26</vt:lpstr>
      <vt:lpstr>感謝聆聽！</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KUNCHEN</dc:creator>
  <cp:lastModifiedBy>user</cp:lastModifiedBy>
  <cp:revision>699</cp:revision>
  <cp:lastPrinted>2013-03-18T06:01:42Z</cp:lastPrinted>
  <dcterms:created xsi:type="dcterms:W3CDTF">2011-03-05T13:46:38Z</dcterms:created>
  <dcterms:modified xsi:type="dcterms:W3CDTF">2013-11-13T03:56:35Z</dcterms:modified>
</cp:coreProperties>
</file>