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12" r:id="rId1"/>
  </p:sldMasterIdLst>
  <p:notesMasterIdLst>
    <p:notesMasterId r:id="rId29"/>
  </p:notesMasterIdLst>
  <p:sldIdLst>
    <p:sldId id="684" r:id="rId2"/>
    <p:sldId id="685" r:id="rId3"/>
    <p:sldId id="686" r:id="rId4"/>
    <p:sldId id="687" r:id="rId5"/>
    <p:sldId id="661" r:id="rId6"/>
    <p:sldId id="664" r:id="rId7"/>
    <p:sldId id="482" r:id="rId8"/>
    <p:sldId id="641" r:id="rId9"/>
    <p:sldId id="681" r:id="rId10"/>
    <p:sldId id="683" r:id="rId11"/>
    <p:sldId id="665" r:id="rId12"/>
    <p:sldId id="638" r:id="rId13"/>
    <p:sldId id="576" r:id="rId14"/>
    <p:sldId id="531" r:id="rId15"/>
    <p:sldId id="533" r:id="rId16"/>
    <p:sldId id="534" r:id="rId17"/>
    <p:sldId id="655" r:id="rId18"/>
    <p:sldId id="657" r:id="rId19"/>
    <p:sldId id="662" r:id="rId20"/>
    <p:sldId id="492" r:id="rId21"/>
    <p:sldId id="499" r:id="rId22"/>
    <p:sldId id="642" r:id="rId23"/>
    <p:sldId id="659" r:id="rId24"/>
    <p:sldId id="660" r:id="rId25"/>
    <p:sldId id="535" r:id="rId26"/>
    <p:sldId id="682" r:id="rId27"/>
    <p:sldId id="619" r:id="rId2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6F8"/>
    <a:srgbClr val="F5F50F"/>
    <a:srgbClr val="FF3300"/>
    <a:srgbClr val="FFFF00"/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D70D7-C7CF-4838-8596-A24A04D743A1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983AD05C-071B-450A-A11C-7A1E289EEFA6}">
      <dgm:prSet phldrT="[文字]" custT="1"/>
      <dgm:spPr/>
      <dgm:t>
        <a:bodyPr/>
        <a:lstStyle/>
        <a:p>
          <a:r>
            <a:rPr lang="zh-TW" altLang="en-US" sz="2000" smtClean="0"/>
            <a:t>第一章</a:t>
          </a:r>
          <a:r>
            <a:rPr lang="en-US" altLang="zh-TW" sz="2000" dirty="0" smtClean="0"/>
            <a:t/>
          </a:r>
          <a:br>
            <a:rPr lang="en-US" altLang="zh-TW" sz="2000" dirty="0" smtClean="0"/>
          </a:br>
          <a:r>
            <a:rPr lang="zh-TW" altLang="en-US" sz="2000" smtClean="0"/>
            <a:t>總則</a:t>
          </a:r>
          <a:endParaRPr lang="zh-TW" altLang="en-US" sz="2000" dirty="0"/>
        </a:p>
      </dgm:t>
    </dgm:pt>
    <dgm:pt modelId="{D779BB0A-33AB-496C-A241-89B970EA6601}" type="parTrans" cxnId="{D97ADCB9-5B71-478C-8718-8E3A07F59907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D24F5A59-6559-4EE6-B572-8F829EFB1FCB}" type="sibTrans" cxnId="{D97ADCB9-5B71-478C-8718-8E3A07F59907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E2873FF4-94C2-4731-9C11-EEA8A7E447E1}">
      <dgm:prSet phldrT="[文字]" custT="1"/>
      <dgm:spPr/>
      <dgm:t>
        <a:bodyPr/>
        <a:lstStyle/>
        <a:p>
          <a:r>
            <a:rPr lang="zh-TW" altLang="en-US" sz="2000" smtClean="0"/>
            <a:t>第三章</a:t>
          </a:r>
          <a:r>
            <a:rPr lang="en-US" altLang="zh-TW" sz="2000" dirty="0" smtClean="0"/>
            <a:t/>
          </a:r>
          <a:br>
            <a:rPr lang="en-US" altLang="zh-TW" sz="2000" dirty="0" smtClean="0"/>
          </a:br>
          <a:r>
            <a:rPr lang="zh-TW" altLang="en-US" sz="2000" smtClean="0"/>
            <a:t>課程、教材與教學</a:t>
          </a:r>
          <a:endParaRPr lang="zh-TW" altLang="en-US" sz="2000" dirty="0"/>
        </a:p>
      </dgm:t>
    </dgm:pt>
    <dgm:pt modelId="{1B0DA654-A068-4084-B900-F2429C379480}" type="parTrans" cxnId="{060FD1E5-2D36-4DFB-B5EF-CC8DB56D2AD1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BD50A487-D958-422E-80A5-9ED6E42CF020}" type="sibTrans" cxnId="{060FD1E5-2D36-4DFB-B5EF-CC8DB56D2AD1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86F225F6-7B78-43B0-AEE5-617196438E93}">
      <dgm:prSet phldrT="[文字]" custT="1"/>
      <dgm:spPr/>
      <dgm:t>
        <a:bodyPr/>
        <a:lstStyle/>
        <a:p>
          <a:r>
            <a:rPr lang="zh-TW" altLang="en-US" sz="2000" dirty="0" smtClean="0"/>
            <a:t>第四章校園性侵害與性騷擾之防治</a:t>
          </a:r>
          <a:endParaRPr lang="zh-TW" altLang="en-US" sz="2000" dirty="0"/>
        </a:p>
      </dgm:t>
    </dgm:pt>
    <dgm:pt modelId="{A846E1F4-204A-49A7-9BE6-F279C19A5355}" type="parTrans" cxnId="{1722E22B-360E-40A3-A429-A8B8BC647075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E8DEFDE2-BB7C-44B0-9860-419B869DC859}" type="sibTrans" cxnId="{1722E22B-360E-40A3-A429-A8B8BC647075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DDAAE072-1F36-4885-911B-97C77C012295}">
      <dgm:prSet phldrT="[文字]" custT="1"/>
      <dgm:spPr/>
      <dgm:t>
        <a:bodyPr/>
        <a:lstStyle/>
        <a:p>
          <a:r>
            <a:rPr lang="zh-TW" altLang="en-US" sz="2000" dirty="0" smtClean="0"/>
            <a:t>第二章</a:t>
          </a:r>
          <a:r>
            <a:rPr lang="en-US" altLang="zh-TW" sz="2000" dirty="0" smtClean="0"/>
            <a:t/>
          </a:r>
          <a:br>
            <a:rPr lang="en-US" altLang="zh-TW" sz="2000" dirty="0" smtClean="0"/>
          </a:br>
          <a:r>
            <a:rPr lang="zh-TW" altLang="en-US" sz="2000" smtClean="0"/>
            <a:t>學習環境與資源</a:t>
          </a:r>
          <a:endParaRPr lang="zh-TW" altLang="en-US" sz="2000" dirty="0"/>
        </a:p>
      </dgm:t>
    </dgm:pt>
    <dgm:pt modelId="{F01D23F4-DFB9-4831-A7AC-48EB5FFE6DEA}" type="parTrans" cxnId="{ADF504A7-0382-4270-B932-84E9473B05B8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0F16DB9C-F4E3-4850-B672-8E3E61E8A185}" type="sibTrans" cxnId="{ADF504A7-0382-4270-B932-84E9473B05B8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94B6328C-8C84-4331-B2F1-9E16601B9B44}">
      <dgm:prSet phldrT="[文字]" custT="1"/>
      <dgm:spPr/>
      <dgm:t>
        <a:bodyPr/>
        <a:lstStyle/>
        <a:p>
          <a:r>
            <a:rPr lang="zh-TW" altLang="en-US" sz="2000" smtClean="0"/>
            <a:t>第五章</a:t>
          </a:r>
          <a:endParaRPr lang="en-US" altLang="zh-TW" sz="2000" dirty="0" smtClean="0"/>
        </a:p>
        <a:p>
          <a:r>
            <a:rPr lang="zh-TW" altLang="en-US" sz="2000" smtClean="0"/>
            <a:t>申調查與救濟</a:t>
          </a:r>
          <a:endParaRPr lang="zh-TW" altLang="en-US" sz="2000" dirty="0"/>
        </a:p>
      </dgm:t>
    </dgm:pt>
    <dgm:pt modelId="{B173CB3A-0CA7-4C1E-8F11-0F7DEC5752B6}" type="parTrans" cxnId="{D8E1BF83-9DF2-42D1-A8CC-DD91E6EFDCFB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E5D3D523-DF23-484F-8362-6122B698D148}" type="sibTrans" cxnId="{D8E1BF83-9DF2-42D1-A8CC-DD91E6EFDCFB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55CC2AF1-47BA-4202-A945-C07C1BF8D53F}">
      <dgm:prSet phldrT="[文字]" custT="1"/>
      <dgm:spPr/>
      <dgm:t>
        <a:bodyPr/>
        <a:lstStyle/>
        <a:p>
          <a:r>
            <a:rPr lang="zh-TW" altLang="en-US" sz="2000" smtClean="0"/>
            <a:t>第六章</a:t>
          </a:r>
          <a:endParaRPr lang="en-US" altLang="zh-TW" sz="2000" dirty="0" smtClean="0"/>
        </a:p>
        <a:p>
          <a:r>
            <a:rPr lang="zh-TW" altLang="en-US" sz="2000" smtClean="0"/>
            <a:t>罰則</a:t>
          </a:r>
          <a:endParaRPr lang="zh-TW" altLang="en-US" sz="2000" dirty="0"/>
        </a:p>
      </dgm:t>
    </dgm:pt>
    <dgm:pt modelId="{49A6BCAB-D526-413B-9C1A-9863EF72BBD2}" type="parTrans" cxnId="{2AA26194-F66F-49FB-BD6E-55254452E450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B19530F2-5504-4BCF-9001-D7622ACE2B5C}" type="sibTrans" cxnId="{2AA26194-F66F-49FB-BD6E-55254452E450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56549652-1519-4D15-A4E0-9E8014F56AEB}">
      <dgm:prSet phldrT="[文字]" custT="1"/>
      <dgm:spPr/>
      <dgm:t>
        <a:bodyPr/>
        <a:lstStyle/>
        <a:p>
          <a:r>
            <a:rPr lang="zh-TW" altLang="en-US" sz="2000" dirty="0" smtClean="0"/>
            <a:t>第七章</a:t>
          </a:r>
          <a:endParaRPr lang="en-US" altLang="zh-TW" sz="2000" dirty="0" smtClean="0"/>
        </a:p>
        <a:p>
          <a:r>
            <a:rPr lang="zh-TW" altLang="en-US" sz="2000" dirty="0" smtClean="0"/>
            <a:t>附則</a:t>
          </a:r>
          <a:endParaRPr lang="zh-TW" altLang="en-US" sz="2000" dirty="0"/>
        </a:p>
      </dgm:t>
    </dgm:pt>
    <dgm:pt modelId="{1A7D0F48-2C42-4A50-9BFB-F47AF83EC318}" type="parTrans" cxnId="{16DC3500-D7C4-4A8C-9351-BEAC9A268445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434E74EB-F8CE-4185-8934-5B8950B9AA23}" type="sibTrans" cxnId="{16DC3500-D7C4-4A8C-9351-BEAC9A268445}">
      <dgm:prSet/>
      <dgm:spPr/>
      <dgm:t>
        <a:bodyPr/>
        <a:lstStyle/>
        <a:p>
          <a:endParaRPr lang="zh-TW" altLang="en-US" sz="2000">
            <a:solidFill>
              <a:srgbClr val="002060"/>
            </a:solidFill>
          </a:endParaRPr>
        </a:p>
      </dgm:t>
    </dgm:pt>
    <dgm:pt modelId="{796D2A9A-E353-42DC-98D6-C7D028082D99}" type="pres">
      <dgm:prSet presAssocID="{5C9D70D7-C7CF-4838-8596-A24A04D743A1}" presName="CompostProcess" presStyleCnt="0">
        <dgm:presLayoutVars>
          <dgm:dir/>
          <dgm:resizeHandles val="exact"/>
        </dgm:presLayoutVars>
      </dgm:prSet>
      <dgm:spPr/>
    </dgm:pt>
    <dgm:pt modelId="{29179B01-45DB-4F65-8079-1107A1DAEB7B}" type="pres">
      <dgm:prSet presAssocID="{5C9D70D7-C7CF-4838-8596-A24A04D743A1}" presName="arrow" presStyleLbl="bgShp" presStyleIdx="0" presStyleCnt="1"/>
      <dgm:spPr/>
    </dgm:pt>
    <dgm:pt modelId="{496C9E7F-02F4-4608-838A-A5763EDF8A17}" type="pres">
      <dgm:prSet presAssocID="{5C9D70D7-C7CF-4838-8596-A24A04D743A1}" presName="linearProcess" presStyleCnt="0"/>
      <dgm:spPr/>
    </dgm:pt>
    <dgm:pt modelId="{FB772026-C01E-4617-94FD-0851EAD00426}" type="pres">
      <dgm:prSet presAssocID="{983AD05C-071B-450A-A11C-7A1E289EEFA6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D3BDF2-478B-42E3-8C9A-F64615750EA6}" type="pres">
      <dgm:prSet presAssocID="{D24F5A59-6559-4EE6-B572-8F829EFB1FCB}" presName="sibTrans" presStyleCnt="0"/>
      <dgm:spPr/>
    </dgm:pt>
    <dgm:pt modelId="{62F82A68-1C4D-4D50-9B41-DA7AE7D9B8D6}" type="pres">
      <dgm:prSet presAssocID="{DDAAE072-1F36-4885-911B-97C77C012295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F7A04B-5BEA-47F3-9F2A-DF5FB6F3AE1C}" type="pres">
      <dgm:prSet presAssocID="{0F16DB9C-F4E3-4850-B672-8E3E61E8A185}" presName="sibTrans" presStyleCnt="0"/>
      <dgm:spPr/>
    </dgm:pt>
    <dgm:pt modelId="{16CF11B5-4A58-429D-BBEE-36485E855362}" type="pres">
      <dgm:prSet presAssocID="{E2873FF4-94C2-4731-9C11-EEA8A7E447E1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DA4BA0-BA78-4000-8924-65EAC74E9AF2}" type="pres">
      <dgm:prSet presAssocID="{BD50A487-D958-422E-80A5-9ED6E42CF020}" presName="sibTrans" presStyleCnt="0"/>
      <dgm:spPr/>
    </dgm:pt>
    <dgm:pt modelId="{22AA0ED5-4F6E-456E-BA60-C95812C05610}" type="pres">
      <dgm:prSet presAssocID="{86F225F6-7B78-43B0-AEE5-617196438E93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DFFAB7-68B8-4153-89DC-5F47599B1AC9}" type="pres">
      <dgm:prSet presAssocID="{E8DEFDE2-BB7C-44B0-9860-419B869DC859}" presName="sibTrans" presStyleCnt="0"/>
      <dgm:spPr/>
    </dgm:pt>
    <dgm:pt modelId="{29D34739-13F4-4139-88CB-A3E916C2FD2F}" type="pres">
      <dgm:prSet presAssocID="{94B6328C-8C84-4331-B2F1-9E16601B9B44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D22583-8785-41C8-AA9E-C7BDE73BFCFD}" type="pres">
      <dgm:prSet presAssocID="{E5D3D523-DF23-484F-8362-6122B698D148}" presName="sibTrans" presStyleCnt="0"/>
      <dgm:spPr/>
    </dgm:pt>
    <dgm:pt modelId="{E70D13BB-198B-4AE0-90EB-D21C209C22E6}" type="pres">
      <dgm:prSet presAssocID="{55CC2AF1-47BA-4202-A945-C07C1BF8D53F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CAF167-37D4-4A33-8FA8-851932FBFF51}" type="pres">
      <dgm:prSet presAssocID="{B19530F2-5504-4BCF-9001-D7622ACE2B5C}" presName="sibTrans" presStyleCnt="0"/>
      <dgm:spPr/>
    </dgm:pt>
    <dgm:pt modelId="{F0371160-B0C8-479C-AD48-D4E8EA771BF3}" type="pres">
      <dgm:prSet presAssocID="{56549652-1519-4D15-A4E0-9E8014F56AEB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7ADCB9-5B71-478C-8718-8E3A07F59907}" srcId="{5C9D70D7-C7CF-4838-8596-A24A04D743A1}" destId="{983AD05C-071B-450A-A11C-7A1E289EEFA6}" srcOrd="0" destOrd="0" parTransId="{D779BB0A-33AB-496C-A241-89B970EA6601}" sibTransId="{D24F5A59-6559-4EE6-B572-8F829EFB1FCB}"/>
    <dgm:cxn modelId="{96B53D84-CF23-4B39-BA13-CD6EF1424500}" type="presOf" srcId="{86F225F6-7B78-43B0-AEE5-617196438E93}" destId="{22AA0ED5-4F6E-456E-BA60-C95812C05610}" srcOrd="0" destOrd="0" presId="urn:microsoft.com/office/officeart/2005/8/layout/hProcess9"/>
    <dgm:cxn modelId="{2AA26194-F66F-49FB-BD6E-55254452E450}" srcId="{5C9D70D7-C7CF-4838-8596-A24A04D743A1}" destId="{55CC2AF1-47BA-4202-A945-C07C1BF8D53F}" srcOrd="5" destOrd="0" parTransId="{49A6BCAB-D526-413B-9C1A-9863EF72BBD2}" sibTransId="{B19530F2-5504-4BCF-9001-D7622ACE2B5C}"/>
    <dgm:cxn modelId="{AEBEB2DF-40A6-4710-B43C-C742CB87EEA2}" type="presOf" srcId="{55CC2AF1-47BA-4202-A945-C07C1BF8D53F}" destId="{E70D13BB-198B-4AE0-90EB-D21C209C22E6}" srcOrd="0" destOrd="0" presId="urn:microsoft.com/office/officeart/2005/8/layout/hProcess9"/>
    <dgm:cxn modelId="{ADF504A7-0382-4270-B932-84E9473B05B8}" srcId="{5C9D70D7-C7CF-4838-8596-A24A04D743A1}" destId="{DDAAE072-1F36-4885-911B-97C77C012295}" srcOrd="1" destOrd="0" parTransId="{F01D23F4-DFB9-4831-A7AC-48EB5FFE6DEA}" sibTransId="{0F16DB9C-F4E3-4850-B672-8E3E61E8A185}"/>
    <dgm:cxn modelId="{C3E8AD86-D04B-4D55-94F0-C3A25460F6EF}" type="presOf" srcId="{94B6328C-8C84-4331-B2F1-9E16601B9B44}" destId="{29D34739-13F4-4139-88CB-A3E916C2FD2F}" srcOrd="0" destOrd="0" presId="urn:microsoft.com/office/officeart/2005/8/layout/hProcess9"/>
    <dgm:cxn modelId="{1722E22B-360E-40A3-A429-A8B8BC647075}" srcId="{5C9D70D7-C7CF-4838-8596-A24A04D743A1}" destId="{86F225F6-7B78-43B0-AEE5-617196438E93}" srcOrd="3" destOrd="0" parTransId="{A846E1F4-204A-49A7-9BE6-F279C19A5355}" sibTransId="{E8DEFDE2-BB7C-44B0-9860-419B869DC859}"/>
    <dgm:cxn modelId="{1837BEC6-27E9-45EC-B194-2C706BFA4E03}" type="presOf" srcId="{5C9D70D7-C7CF-4838-8596-A24A04D743A1}" destId="{796D2A9A-E353-42DC-98D6-C7D028082D99}" srcOrd="0" destOrd="0" presId="urn:microsoft.com/office/officeart/2005/8/layout/hProcess9"/>
    <dgm:cxn modelId="{EA7779FA-DA62-477B-8A2E-CCD5D33CBC2A}" type="presOf" srcId="{E2873FF4-94C2-4731-9C11-EEA8A7E447E1}" destId="{16CF11B5-4A58-429D-BBEE-36485E855362}" srcOrd="0" destOrd="0" presId="urn:microsoft.com/office/officeart/2005/8/layout/hProcess9"/>
    <dgm:cxn modelId="{529EE381-228A-4D68-BF3F-540C9A3C4DDB}" type="presOf" srcId="{983AD05C-071B-450A-A11C-7A1E289EEFA6}" destId="{FB772026-C01E-4617-94FD-0851EAD00426}" srcOrd="0" destOrd="0" presId="urn:microsoft.com/office/officeart/2005/8/layout/hProcess9"/>
    <dgm:cxn modelId="{060FD1E5-2D36-4DFB-B5EF-CC8DB56D2AD1}" srcId="{5C9D70D7-C7CF-4838-8596-A24A04D743A1}" destId="{E2873FF4-94C2-4731-9C11-EEA8A7E447E1}" srcOrd="2" destOrd="0" parTransId="{1B0DA654-A068-4084-B900-F2429C379480}" sibTransId="{BD50A487-D958-422E-80A5-9ED6E42CF020}"/>
    <dgm:cxn modelId="{D8E1BF83-9DF2-42D1-A8CC-DD91E6EFDCFB}" srcId="{5C9D70D7-C7CF-4838-8596-A24A04D743A1}" destId="{94B6328C-8C84-4331-B2F1-9E16601B9B44}" srcOrd="4" destOrd="0" parTransId="{B173CB3A-0CA7-4C1E-8F11-0F7DEC5752B6}" sibTransId="{E5D3D523-DF23-484F-8362-6122B698D148}"/>
    <dgm:cxn modelId="{16DC3500-D7C4-4A8C-9351-BEAC9A268445}" srcId="{5C9D70D7-C7CF-4838-8596-A24A04D743A1}" destId="{56549652-1519-4D15-A4E0-9E8014F56AEB}" srcOrd="6" destOrd="0" parTransId="{1A7D0F48-2C42-4A50-9BFB-F47AF83EC318}" sibTransId="{434E74EB-F8CE-4185-8934-5B8950B9AA23}"/>
    <dgm:cxn modelId="{9223F8BB-11B4-42E5-AB19-92DA915D3985}" type="presOf" srcId="{56549652-1519-4D15-A4E0-9E8014F56AEB}" destId="{F0371160-B0C8-479C-AD48-D4E8EA771BF3}" srcOrd="0" destOrd="0" presId="urn:microsoft.com/office/officeart/2005/8/layout/hProcess9"/>
    <dgm:cxn modelId="{DD47D998-30F9-4B49-B884-48377841A1A5}" type="presOf" srcId="{DDAAE072-1F36-4885-911B-97C77C012295}" destId="{62F82A68-1C4D-4D50-9B41-DA7AE7D9B8D6}" srcOrd="0" destOrd="0" presId="urn:microsoft.com/office/officeart/2005/8/layout/hProcess9"/>
    <dgm:cxn modelId="{FBFA2B14-92BB-4D03-8E9E-C5AEBB2D0681}" type="presParOf" srcId="{796D2A9A-E353-42DC-98D6-C7D028082D99}" destId="{29179B01-45DB-4F65-8079-1107A1DAEB7B}" srcOrd="0" destOrd="0" presId="urn:microsoft.com/office/officeart/2005/8/layout/hProcess9"/>
    <dgm:cxn modelId="{4BAE98DF-A0CE-415D-9001-763AA5B6013F}" type="presParOf" srcId="{796D2A9A-E353-42DC-98D6-C7D028082D99}" destId="{496C9E7F-02F4-4608-838A-A5763EDF8A17}" srcOrd="1" destOrd="0" presId="urn:microsoft.com/office/officeart/2005/8/layout/hProcess9"/>
    <dgm:cxn modelId="{81783D7E-9A6E-443D-BA23-28A367D0838D}" type="presParOf" srcId="{496C9E7F-02F4-4608-838A-A5763EDF8A17}" destId="{FB772026-C01E-4617-94FD-0851EAD00426}" srcOrd="0" destOrd="0" presId="urn:microsoft.com/office/officeart/2005/8/layout/hProcess9"/>
    <dgm:cxn modelId="{06145FB9-B3D4-4A72-9000-E3543F31CBC8}" type="presParOf" srcId="{496C9E7F-02F4-4608-838A-A5763EDF8A17}" destId="{45D3BDF2-478B-42E3-8C9A-F64615750EA6}" srcOrd="1" destOrd="0" presId="urn:microsoft.com/office/officeart/2005/8/layout/hProcess9"/>
    <dgm:cxn modelId="{9DDDA296-8D35-44BE-9AB2-4380DF713523}" type="presParOf" srcId="{496C9E7F-02F4-4608-838A-A5763EDF8A17}" destId="{62F82A68-1C4D-4D50-9B41-DA7AE7D9B8D6}" srcOrd="2" destOrd="0" presId="urn:microsoft.com/office/officeart/2005/8/layout/hProcess9"/>
    <dgm:cxn modelId="{09FBC560-B043-4F63-8182-5A8D48CEA7BB}" type="presParOf" srcId="{496C9E7F-02F4-4608-838A-A5763EDF8A17}" destId="{1DF7A04B-5BEA-47F3-9F2A-DF5FB6F3AE1C}" srcOrd="3" destOrd="0" presId="urn:microsoft.com/office/officeart/2005/8/layout/hProcess9"/>
    <dgm:cxn modelId="{E7FEE6A7-76ED-49FA-8B2F-7992AD01D57D}" type="presParOf" srcId="{496C9E7F-02F4-4608-838A-A5763EDF8A17}" destId="{16CF11B5-4A58-429D-BBEE-36485E855362}" srcOrd="4" destOrd="0" presId="urn:microsoft.com/office/officeart/2005/8/layout/hProcess9"/>
    <dgm:cxn modelId="{CE7EBB6A-2F51-4CF8-A4FE-9A5915AA891E}" type="presParOf" srcId="{496C9E7F-02F4-4608-838A-A5763EDF8A17}" destId="{EADA4BA0-BA78-4000-8924-65EAC74E9AF2}" srcOrd="5" destOrd="0" presId="urn:microsoft.com/office/officeart/2005/8/layout/hProcess9"/>
    <dgm:cxn modelId="{F23FBA98-15F2-4E60-A3A4-136EDD22CA70}" type="presParOf" srcId="{496C9E7F-02F4-4608-838A-A5763EDF8A17}" destId="{22AA0ED5-4F6E-456E-BA60-C95812C05610}" srcOrd="6" destOrd="0" presId="urn:microsoft.com/office/officeart/2005/8/layout/hProcess9"/>
    <dgm:cxn modelId="{2CB6FACC-66F0-4AC9-B81B-88EDCF1B75B9}" type="presParOf" srcId="{496C9E7F-02F4-4608-838A-A5763EDF8A17}" destId="{F6DFFAB7-68B8-4153-89DC-5F47599B1AC9}" srcOrd="7" destOrd="0" presId="urn:microsoft.com/office/officeart/2005/8/layout/hProcess9"/>
    <dgm:cxn modelId="{BE5AA1EE-4824-42E1-95CA-7BFC94D5FEF1}" type="presParOf" srcId="{496C9E7F-02F4-4608-838A-A5763EDF8A17}" destId="{29D34739-13F4-4139-88CB-A3E916C2FD2F}" srcOrd="8" destOrd="0" presId="urn:microsoft.com/office/officeart/2005/8/layout/hProcess9"/>
    <dgm:cxn modelId="{27B5500C-6860-464B-9F1B-A3AEB54C98EF}" type="presParOf" srcId="{496C9E7F-02F4-4608-838A-A5763EDF8A17}" destId="{3DD22583-8785-41C8-AA9E-C7BDE73BFCFD}" srcOrd="9" destOrd="0" presId="urn:microsoft.com/office/officeart/2005/8/layout/hProcess9"/>
    <dgm:cxn modelId="{EAD785F8-40B4-440F-A73D-062C42D8C1AB}" type="presParOf" srcId="{496C9E7F-02F4-4608-838A-A5763EDF8A17}" destId="{E70D13BB-198B-4AE0-90EB-D21C209C22E6}" srcOrd="10" destOrd="0" presId="urn:microsoft.com/office/officeart/2005/8/layout/hProcess9"/>
    <dgm:cxn modelId="{02216FBE-275C-42EA-B74A-F4F2036327C8}" type="presParOf" srcId="{496C9E7F-02F4-4608-838A-A5763EDF8A17}" destId="{12CAF167-37D4-4A33-8FA8-851932FBFF51}" srcOrd="11" destOrd="0" presId="urn:microsoft.com/office/officeart/2005/8/layout/hProcess9"/>
    <dgm:cxn modelId="{A3E0F2C6-CA33-4211-A8B5-2190D001F2FB}" type="presParOf" srcId="{496C9E7F-02F4-4608-838A-A5763EDF8A17}" destId="{F0371160-B0C8-479C-AD48-D4E8EA771BF3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0F721AE-7D26-4A47-AAD3-3C47A4B325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8221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17CC6-6C30-453F-B956-DA08CFFBAA7C}" type="slidenum">
              <a:rPr lang="en-US" altLang="zh-TW"/>
              <a:pPr/>
              <a:t>13</a:t>
            </a:fld>
            <a:endParaRPr lang="en-US" altLang="zh-TW" dirty="0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grpSp>
        <p:nvGrpSpPr>
          <p:cNvPr id="5" name="群組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手繪多邊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/>
            </a:p>
          </p:txBody>
        </p:sp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kumimoji="0" lang="en-US"/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1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29C11D7-6670-4002-BFCA-5B5051264B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1DC9-DEC9-4D6C-9F6E-915638DFED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EB97-4BDB-432E-BEA3-ADC4784F2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52" name="Rectangle 144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0" y="2533650"/>
            <a:ext cx="8723313" cy="1123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 sz="4800">
                <a:solidFill>
                  <a:schemeClr val="bg1"/>
                </a:solidFill>
                <a:ea typeface="굴림" pitchFamily="34" charset="-127"/>
              </a:defRPr>
            </a:lvl1pPr>
          </a:lstStyle>
          <a:p>
            <a:r>
              <a:rPr lang="en-US" altLang="ko-KR"/>
              <a:t>PowerPoint Template</a:t>
            </a:r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u="none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629400"/>
            <a:ext cx="2895600" cy="1524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u="none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10350" y="6553200"/>
            <a:ext cx="2133600" cy="1524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89D08A67-E484-4036-8E5C-4DD7B25DACE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E07F6-3F46-4722-8603-C5C3AE21E8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標題，文字及多媒體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媒體版面配置區 3"/>
          <p:cNvSpPr>
            <a:spLocks noGrp="1"/>
          </p:cNvSpPr>
          <p:nvPr>
            <p:ph type="media" sz="half" idx="2"/>
          </p:nvPr>
        </p:nvSpPr>
        <p:spPr>
          <a:xfrm>
            <a:off x="4991100" y="1600200"/>
            <a:ext cx="3695700" cy="4525963"/>
          </a:xfrm>
        </p:spPr>
        <p:txBody>
          <a:bodyPr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D418-BBFF-4853-82CD-96033C7820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542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C4BD-BEE8-42B0-86CE-201E235C8B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＞形箭號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5" name="＞形箭號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AD0C10-00A1-4DF2-B2EE-EE36DD7F8A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97FA56-7807-41E0-8E6C-92465E04ED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298C55-7E3C-4C30-B77B-C1121BAA7F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D6B6D4-D72B-48CB-9C3C-1E7B7EC48C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42BE-086D-4E49-924F-B5B31C941A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F8D021-90C4-4CE2-9A74-AFDC6DCCFD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6" name="手繪多邊形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＞形箭號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0" name="＞形箭號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019309-8C9A-4E5B-BEF0-7F35D893CC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D42A3D0-B893-4F30-B4D7-62CDBEAF13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1" r:id="rId1"/>
    <p:sldLayoutId id="2147485436" r:id="rId2"/>
    <p:sldLayoutId id="2147485442" r:id="rId3"/>
    <p:sldLayoutId id="2147485443" r:id="rId4"/>
    <p:sldLayoutId id="2147485444" r:id="rId5"/>
    <p:sldLayoutId id="2147485445" r:id="rId6"/>
    <p:sldLayoutId id="2147485437" r:id="rId7"/>
    <p:sldLayoutId id="2147485446" r:id="rId8"/>
    <p:sldLayoutId id="2147485447" r:id="rId9"/>
    <p:sldLayoutId id="2147485438" r:id="rId10"/>
    <p:sldLayoutId id="2147485439" r:id="rId11"/>
    <p:sldLayoutId id="2147485449" r:id="rId12"/>
    <p:sldLayoutId id="2147485450" r:id="rId13"/>
    <p:sldLayoutId id="2147485451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21313;&#40670;&#19981;&#19968;&#27171;%20&#34367;&#33673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23416;&#26657;&#24615;&#24179;&#21839;&#38988;&#22823;&#25628;&#23494;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24859;&#22240;&#26031;&#22374;&#36996;&#26159;&#29802;&#33673;&#34030;&#183;&#22818;&#38706;.jpg" TargetMode="External"/><Relationship Id="rId2" Type="http://schemas.openxmlformats.org/officeDocument/2006/relationships/hyperlink" Target="20030829_&#20725;&#21270;&#30340;&#24605;&#32173;.pp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&#25793;&#25265;&#29611;&#29808;&#23569;&#24180;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1010515_&#33021;&#21147;&#25351;&#27161;&#21450;&#35036;&#20805;&#35498;&#26126;.do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file:///F:\&#21488;&#21335;&#32291;&#35506;&#32177;&#24494;&#35519;\&#24615;&#24179;-&#23478;&#20107;&#20998;&#24037;&#29983;&#27963;&#26356;&#36629;&#39686;.asf" TargetMode="External"/><Relationship Id="rId3" Type="http://schemas.openxmlformats.org/officeDocument/2006/relationships/image" Target="../media/image16.wmf"/><Relationship Id="rId7" Type="http://schemas.openxmlformats.org/officeDocument/2006/relationships/hyperlink" Target="&#28858;&#24052;&#27604;&#31048;&#31153;1&#65306;&#21127;&#24773;&#20171;&#32057;.wmv" TargetMode="External"/><Relationship Id="rId2" Type="http://schemas.openxmlformats.org/officeDocument/2006/relationships/hyperlink" Target="100cm.flv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F:\&#21488;&#21335;&#32291;&#35506;&#32177;&#24494;&#35519;\&#28858;&#24052;&#27604;&#31048;&#31153;1&#65306;&#21127;&#24773;&#20171;&#32057;.wmv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wmf"/><Relationship Id="rId9" Type="http://schemas.openxmlformats.org/officeDocument/2006/relationships/hyperlink" Target="&#12300;&#21488;&#28771;&#31532;&#19968;&#20605;&#23064;&#12301;&#32000;&#39321;%20&#39080;&#38753;&#20013;&#22283;&#65293;&#27665;&#35222;&#26032;&#32862;.fl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22283;&#20013;&#33258;&#28982;&#33287;&#29983;&#27963;&#31185;&#25216;&#35506;&#26412;.pdf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&#31038;&#26371;&#38936;&#22495;&#35506;&#26412;&#27298;&#35222;/&#31038;&#26371;&#35506;&#26412;&#30340;&#27298;&#35222;.ppt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&#34701;&#20837;&#24335;&#24615;&#21029;&#24179;&#31561;&#25945;&#32946;&#35506;&#31243;&#21462;&#21521;.pptx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24615;&#24179;&#25945;&#26448;&#21738;&#35041;&#25214;.pp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36523;&#25945;.wm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&#12304;&#39640;&#26657;&#35468;&#22577;&#23566;&#12305;&#26032;&#24215;&#39640;&#20013;&#9472;%20&#30007;&#29256;&#22812;&#21518;&#26417;&#32946;&#38494;(HD&#28165;&#26224;&#39640;&#30059;&#36074;&#29256;&#65289;.flv" TargetMode="External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IMG_0387.jpg" TargetMode="External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14282" y="2996952"/>
            <a:ext cx="8929718" cy="1829761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6000" b="1" dirty="0">
                <a:ln w="11430"/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性別平等教育國教輔導團</a:t>
            </a:r>
            <a:r>
              <a:rPr kumimoji="0" lang="en-US" altLang="zh-TW" sz="6000" b="1" dirty="0">
                <a:ln w="11430"/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6000" b="1" dirty="0">
                <a:ln w="11430"/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6000" b="1" dirty="0">
                <a:ln w="11430"/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到校諮詢服務</a:t>
            </a:r>
          </a:p>
        </p:txBody>
      </p:sp>
      <p:sp>
        <p:nvSpPr>
          <p:cNvPr id="30722" name="副標題 4"/>
          <p:cNvSpPr txBox="1">
            <a:spLocks/>
          </p:cNvSpPr>
          <p:nvPr/>
        </p:nvSpPr>
        <p:spPr bwMode="auto">
          <a:xfrm>
            <a:off x="1258888" y="5807869"/>
            <a:ext cx="6891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kumimoji="0"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2013.10.16  </a:t>
            </a:r>
            <a:r>
              <a:rPr kumimoji="0"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臺南市中西區協進國小</a:t>
            </a:r>
            <a:endParaRPr kumimoji="0" lang="zh-TW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3" descr="台南市性平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429" y="476672"/>
            <a:ext cx="2033424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768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42938" y="714375"/>
            <a:ext cx="8501062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smtClean="0">
                <a:solidFill>
                  <a:srgbClr val="0070C0"/>
                </a:solidFill>
                <a:ea typeface="標楷體" pitchFamily="65" charset="-120"/>
              </a:rPr>
              <a:t>你我心中的性別刻板印象？</a:t>
            </a:r>
          </a:p>
        </p:txBody>
      </p:sp>
      <p:pic>
        <p:nvPicPr>
          <p:cNvPr id="6" name="圖片 5" descr="DSCN19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071678"/>
            <a:ext cx="4021646" cy="301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DSCN19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2071678"/>
            <a:ext cx="4000527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>
            <a:hlinkClick r:id="rId4" action="ppaction://hlinkfile"/>
          </p:cNvPr>
          <p:cNvSpPr txBox="1"/>
          <p:nvPr/>
        </p:nvSpPr>
        <p:spPr>
          <a:xfrm>
            <a:off x="3275856" y="5654823"/>
            <a:ext cx="26642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小蘿莉的性別之眼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3458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>
          <a:xfrm>
            <a:off x="1763688" y="1268760"/>
            <a:ext cx="5961856" cy="503709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66"/>
                </a:solidFill>
                <a:ea typeface="標楷體" pitchFamily="65" charset="-120"/>
                <a:hlinkClick r:id="rId2" action="ppaction://hlinkpres?slideindex=1&amp;slidetitle="/>
              </a:rPr>
              <a:t>學校性平問題大搜密</a:t>
            </a:r>
            <a:endParaRPr lang="zh-TW" altLang="en-US" sz="4800" b="1" dirty="0" smtClean="0">
              <a:solidFill>
                <a:srgbClr val="FF0066"/>
              </a:solidFill>
              <a:ea typeface="標楷體" pitchFamily="65" charset="-120"/>
            </a:endParaRPr>
          </a:p>
        </p:txBody>
      </p:sp>
      <p:sp>
        <p:nvSpPr>
          <p:cNvPr id="8196" name="副標題 3"/>
          <p:cNvSpPr>
            <a:spLocks/>
          </p:cNvSpPr>
          <p:nvPr/>
        </p:nvSpPr>
        <p:spPr bwMode="auto">
          <a:xfrm>
            <a:off x="1547813" y="2133600"/>
            <a:ext cx="5976937" cy="3384550"/>
          </a:xfrm>
          <a:prstGeom prst="rect">
            <a:avLst/>
          </a:prstGeom>
          <a:noFill/>
          <a:ln>
            <a:noFill/>
          </a:ln>
          <a:extLst/>
        </p:spPr>
        <p:txBody>
          <a:bodyPr anchorCtr="1"/>
          <a:lstStyle>
            <a:lvl1pPr marL="457200" indent="-457200"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ts val="4325"/>
              </a:lnSpc>
              <a:spcAft>
                <a:spcPts val="12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3600" b="1" dirty="0">
                <a:solidFill>
                  <a:srgbClr val="6600FF"/>
                </a:solidFill>
                <a:latin typeface="微軟正黑體" pitchFamily="34" charset="-120"/>
                <a:ea typeface="微軟正黑體" pitchFamily="34" charset="-120"/>
                <a:cs typeface="华文细黑"/>
              </a:rPr>
              <a:t>性別刻板印象</a:t>
            </a:r>
            <a:endParaRPr kumimoji="0" lang="en-US" altLang="zh-TW" sz="3600" b="1" dirty="0">
              <a:solidFill>
                <a:srgbClr val="6600FF"/>
              </a:solidFill>
              <a:latin typeface="微軟正黑體" pitchFamily="34" charset="-120"/>
              <a:ea typeface="微軟正黑體" pitchFamily="34" charset="-120"/>
              <a:cs typeface="华文细黑"/>
            </a:endParaRPr>
          </a:p>
          <a:p>
            <a:pPr>
              <a:lnSpc>
                <a:spcPts val="4325"/>
              </a:lnSpc>
              <a:spcAft>
                <a:spcPts val="12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3600" b="1" dirty="0">
                <a:solidFill>
                  <a:srgbClr val="6600FF"/>
                </a:solidFill>
                <a:latin typeface="微軟正黑體" pitchFamily="34" charset="-120"/>
                <a:ea typeface="微軟正黑體" pitchFamily="34" charset="-120"/>
                <a:cs typeface="华文细黑"/>
              </a:rPr>
              <a:t>性別歧視</a:t>
            </a:r>
          </a:p>
          <a:p>
            <a:pPr>
              <a:lnSpc>
                <a:spcPts val="4325"/>
              </a:lnSpc>
              <a:spcAft>
                <a:spcPts val="12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3600" b="1" dirty="0">
                <a:solidFill>
                  <a:srgbClr val="6600FF"/>
                </a:solidFill>
                <a:latin typeface="微軟正黑體" pitchFamily="34" charset="-120"/>
                <a:ea typeface="微軟正黑體" pitchFamily="34" charset="-120"/>
                <a:cs typeface="华文细黑"/>
              </a:rPr>
              <a:t>性別霸凌</a:t>
            </a:r>
          </a:p>
          <a:p>
            <a:pPr>
              <a:lnSpc>
                <a:spcPts val="4325"/>
              </a:lnSpc>
              <a:spcAft>
                <a:spcPts val="12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3600" b="1" dirty="0">
                <a:solidFill>
                  <a:srgbClr val="6600FF"/>
                </a:solidFill>
                <a:latin typeface="微軟正黑體" pitchFamily="34" charset="-120"/>
                <a:ea typeface="微軟正黑體" pitchFamily="34" charset="-120"/>
                <a:cs typeface="华文细黑"/>
              </a:rPr>
              <a:t>多元家庭型態</a:t>
            </a:r>
          </a:p>
          <a:p>
            <a:pPr>
              <a:lnSpc>
                <a:spcPts val="4325"/>
              </a:lnSpc>
              <a:spcAft>
                <a:spcPts val="12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endParaRPr kumimoji="0" lang="zh-TW" altLang="en-US" sz="3600" b="1" dirty="0">
              <a:solidFill>
                <a:srgbClr val="6600FF"/>
              </a:solidFill>
              <a:latin typeface="微軟正黑體" pitchFamily="34" charset="-120"/>
              <a:ea typeface="微軟正黑體" pitchFamily="34" charset="-120"/>
              <a:cs typeface="华文细黑"/>
            </a:endParaRPr>
          </a:p>
          <a:p>
            <a:pPr>
              <a:lnSpc>
                <a:spcPts val="4325"/>
              </a:lnSpc>
              <a:spcAft>
                <a:spcPts val="12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endParaRPr kumimoji="0" lang="en-US" altLang="zh-TW" sz="3600" dirty="0">
              <a:solidFill>
                <a:srgbClr val="6600FF"/>
              </a:solidFill>
              <a:latin typeface="微軟正黑體" pitchFamily="34" charset="-120"/>
              <a:ea typeface="微軟正黑體" pitchFamily="34" charset="-120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9556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2"/>
          <p:cNvSpPr>
            <a:spLocks noGrp="1"/>
          </p:cNvSpPr>
          <p:nvPr>
            <p:ph idx="1"/>
          </p:nvPr>
        </p:nvSpPr>
        <p:spPr>
          <a:xfrm>
            <a:off x="488294" y="2492896"/>
            <a:ext cx="8229600" cy="108012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hlinkClick r:id="rId2" action="ppaction://hlinkpres?slideindex=1&amp;slidetitle="/>
              </a:rPr>
              <a:t>一個數學問題的開始</a:t>
            </a:r>
            <a:endParaRPr lang="en-US" altLang="zh-TW" dirty="0" smtClean="0"/>
          </a:p>
          <a:p>
            <a:pPr eaLnBrk="1" hangingPunct="1"/>
            <a:r>
              <a:rPr lang="zh-TW" altLang="en-US" dirty="0" smtClean="0">
                <a:hlinkClick r:id="rId3" action="ppaction://hlinkfile"/>
              </a:rPr>
              <a:t>所見即所聞</a:t>
            </a:r>
            <a:r>
              <a:rPr lang="en-US" altLang="zh-TW" dirty="0" smtClean="0">
                <a:hlinkClick r:id="rId3" action="ppaction://hlinkfile"/>
              </a:rPr>
              <a:t>?</a:t>
            </a:r>
            <a:endParaRPr lang="zh-TW" altLang="en-US" dirty="0" smtClean="0"/>
          </a:p>
        </p:txBody>
      </p:sp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638462" y="1556792"/>
            <a:ext cx="7467600" cy="703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小小考驗</a:t>
            </a:r>
          </a:p>
        </p:txBody>
      </p:sp>
      <p:sp>
        <p:nvSpPr>
          <p:cNvPr id="4" name="矩形 3"/>
          <p:cNvSpPr/>
          <p:nvPr/>
        </p:nvSpPr>
        <p:spPr>
          <a:xfrm>
            <a:off x="1509940" y="3937272"/>
            <a:ext cx="5724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不要用類比的訊號</a:t>
            </a:r>
            <a:endParaRPr lang="en-US" altLang="zh-TW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，去教數位的孩子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02437" y="332656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4000" b="1" dirty="0">
                <a:solidFill>
                  <a:srgbClr val="FF8119"/>
                </a:solidFill>
                <a:ea typeface="標楷體" pitchFamily="65" charset="-120"/>
              </a:rPr>
              <a:t>性平教學策略小激盪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3043" name="Rectangle 3"/>
          <p:cNvSpPr>
            <a:spLocks noGrp="1" noRot="1" noChangeArrowheads="1"/>
          </p:cNvSpPr>
          <p:nvPr>
            <p:ph type="ctrTitle"/>
          </p:nvPr>
        </p:nvSpPr>
        <p:spPr>
          <a:xfrm>
            <a:off x="755650" y="476250"/>
            <a:ext cx="4752975" cy="1143000"/>
          </a:xfrm>
        </p:spPr>
        <p:txBody>
          <a:bodyPr/>
          <a:lstStyle/>
          <a:p>
            <a:r>
              <a:rPr lang="zh-TW" altLang="en-US" sz="5200" dirty="0">
                <a:solidFill>
                  <a:srgbClr val="FF00FF"/>
                </a:solidFill>
                <a:ea typeface="標楷體" pitchFamily="65" charset="-120"/>
                <a:hlinkClick r:id="rId4" action="ppaction://hlinkpres?slideindex=1&amp;slidetitle="/>
              </a:rPr>
              <a:t>擁抱玫瑰少年</a:t>
            </a:r>
            <a:endParaRPr lang="zh-TW" altLang="en-US" sz="5200" dirty="0">
              <a:solidFill>
                <a:srgbClr val="FF00FF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91440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5266928" cy="2204864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性別平等教育法（</a:t>
            </a:r>
            <a:r>
              <a:rPr lang="en-US" altLang="zh-TW" sz="4800" dirty="0" smtClean="0"/>
              <a:t>2004 </a:t>
            </a:r>
            <a:r>
              <a:rPr lang="zh-TW" altLang="en-US" sz="4800" dirty="0" smtClean="0"/>
              <a:t>年公佈）</a:t>
            </a:r>
            <a:endParaRPr lang="zh-TW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性別平等教育法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第三章    課程、教材與教學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2332038"/>
            <a:ext cx="8229600" cy="4525962"/>
          </a:xfrm>
        </p:spPr>
        <p:txBody>
          <a:bodyPr>
            <a:normAutofit lnSpcReduction="10000"/>
          </a:bodyPr>
          <a:lstStyle/>
          <a:p>
            <a:pPr eaLnBrk="0" hangingPunct="0"/>
            <a:r>
              <a:rPr lang="zh-TW" altLang="en-US" dirty="0" smtClean="0"/>
              <a:t>第十四條      </a:t>
            </a:r>
            <a:r>
              <a:rPr lang="zh-TW" altLang="zh-TW" dirty="0" smtClean="0"/>
              <a:t>學校之課程設置及活動設計，應鼓勵學生發揮潛能，</a:t>
            </a:r>
            <a:r>
              <a:rPr lang="zh-TW" altLang="zh-TW" b="1" dirty="0" smtClean="0">
                <a:solidFill>
                  <a:srgbClr val="FF0000"/>
                </a:solidFill>
              </a:rPr>
              <a:t>不得因性別而有差別待遇</a:t>
            </a:r>
            <a:r>
              <a:rPr lang="zh-TW" altLang="zh-TW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b="1" dirty="0" smtClean="0">
                <a:solidFill>
                  <a:srgbClr val="FF0000"/>
                </a:solidFill>
              </a:rPr>
              <a:t>國民中小學</a:t>
            </a:r>
            <a:r>
              <a:rPr lang="zh-TW" altLang="zh-TW" dirty="0" smtClean="0"/>
              <a:t>除應將性別平等教育融入課程外，每學期應實施性別平等教育相關課程或活動至少四小時。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b="1" dirty="0" smtClean="0">
                <a:solidFill>
                  <a:srgbClr val="FF0000"/>
                </a:solidFill>
              </a:rPr>
              <a:t>高級中等學校</a:t>
            </a:r>
            <a:r>
              <a:rPr lang="zh-TW" altLang="zh-TW" dirty="0" smtClean="0"/>
              <a:t>及專科學校五年制前三年應將性別平等教育融入課程。</a:t>
            </a:r>
          </a:p>
          <a:p>
            <a:pPr eaLnBrk="0" hangingPunct="0"/>
            <a:r>
              <a:rPr lang="zh-TW" altLang="zh-TW" dirty="0" smtClean="0"/>
              <a:t>第十八條　　學校教材之</a:t>
            </a:r>
            <a:r>
              <a:rPr lang="zh-TW" altLang="zh-TW" b="1" dirty="0" smtClean="0">
                <a:solidFill>
                  <a:srgbClr val="FF0000"/>
                </a:solidFill>
              </a:rPr>
              <a:t>編寫</a:t>
            </a:r>
            <a:r>
              <a:rPr lang="zh-TW" altLang="zh-TW" dirty="0" smtClean="0"/>
              <a:t>、</a:t>
            </a:r>
            <a:r>
              <a:rPr lang="zh-TW" altLang="zh-TW" b="1" dirty="0" smtClean="0">
                <a:solidFill>
                  <a:srgbClr val="FF0000"/>
                </a:solidFill>
              </a:rPr>
              <a:t>審查</a:t>
            </a:r>
            <a:r>
              <a:rPr lang="zh-TW" altLang="zh-TW" dirty="0" smtClean="0"/>
              <a:t>及</a:t>
            </a:r>
            <a:r>
              <a:rPr lang="zh-TW" altLang="zh-TW" b="1" dirty="0" smtClean="0">
                <a:solidFill>
                  <a:srgbClr val="FF0000"/>
                </a:solidFill>
              </a:rPr>
              <a:t>選用</a:t>
            </a:r>
            <a:r>
              <a:rPr lang="zh-TW" altLang="zh-TW" dirty="0" smtClean="0"/>
              <a:t>，應符合性別平等教育原則；教材內容應平衡反映不同性別之歷史貢獻及生活經驗，並呈現多元之性別觀點。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2996952"/>
            <a:ext cx="8229600" cy="1875854"/>
          </a:xfrm>
        </p:spPr>
        <p:txBody>
          <a:bodyPr>
            <a:normAutofit/>
          </a:bodyPr>
          <a:lstStyle/>
          <a:p>
            <a:pPr eaLnBrk="0" hangingPunct="0"/>
            <a:r>
              <a:rPr lang="zh-TW" altLang="zh-TW" dirty="0" smtClean="0"/>
              <a:t>第十九條　　教師使用教材及從事教育活動時，</a:t>
            </a:r>
            <a:r>
              <a:rPr lang="zh-TW" altLang="zh-TW" b="1" dirty="0" smtClean="0">
                <a:solidFill>
                  <a:srgbClr val="FF0000"/>
                </a:solidFill>
              </a:rPr>
              <a:t>應具備性別平等意識，破除性別刻板印象，避免性別偏見及性別歧視</a:t>
            </a:r>
            <a:r>
              <a:rPr lang="zh-TW" altLang="zh-TW" dirty="0" smtClean="0"/>
              <a:t>。</a:t>
            </a:r>
            <a:r>
              <a:rPr lang="zh-TW" altLang="en-US" dirty="0" smtClean="0"/>
              <a:t>                                                   </a:t>
            </a:r>
            <a:r>
              <a:rPr lang="zh-TW" altLang="zh-TW" dirty="0" smtClean="0"/>
              <a:t>教師</a:t>
            </a:r>
            <a:r>
              <a:rPr lang="zh-TW" altLang="zh-TW" b="1" dirty="0" smtClean="0">
                <a:solidFill>
                  <a:srgbClr val="FF0000"/>
                </a:solidFill>
              </a:rPr>
              <a:t>應鼓勵學生修習非傳統性別之學科領域</a:t>
            </a:r>
            <a:r>
              <a:rPr lang="zh-TW" altLang="zh-TW" dirty="0" smtClean="0"/>
              <a:t>。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 smtClean="0"/>
              <a:t>性別平等教育法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第三章    課程、教材與教學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立院三讀通過性平法</a:t>
            </a:r>
            <a:r>
              <a:rPr lang="zh-TW" altLang="en-US" dirty="0" smtClean="0"/>
              <a:t>修正案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1560" y="1556792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  <a:ea typeface="+mn-ea"/>
              </a:rPr>
              <a:t>1.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性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霸凌</a:t>
            </a:r>
            <a:r>
              <a:rPr lang="zh-TW" altLang="en-US" sz="2400" dirty="0">
                <a:latin typeface="+mn-ea"/>
                <a:ea typeface="+mn-ea"/>
              </a:rPr>
              <a:t>定義為，透過語言、肢體或其他暴力，</a:t>
            </a:r>
            <a:r>
              <a:rPr lang="zh-TW" altLang="en-US" sz="2400" dirty="0" smtClean="0">
                <a:latin typeface="+mn-ea"/>
                <a:ea typeface="+mn-ea"/>
              </a:rPr>
              <a:t>對他人</a:t>
            </a:r>
            <a:r>
              <a:rPr lang="zh-TW" altLang="en-US" sz="2400" dirty="0">
                <a:latin typeface="+mn-ea"/>
                <a:ea typeface="+mn-ea"/>
              </a:rPr>
              <a:t>之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性或性別特徵、性別特質、性傾向、性別認同</a:t>
            </a:r>
            <a:r>
              <a:rPr lang="zh-TW" altLang="en-US" sz="2400" dirty="0">
                <a:latin typeface="+mn-ea"/>
                <a:ea typeface="+mn-ea"/>
              </a:rPr>
              <a:t>等貶抑、攻擊或威脅行為且</a:t>
            </a:r>
            <a:r>
              <a:rPr lang="zh-TW" altLang="en-US" sz="2400" dirty="0" smtClean="0">
                <a:latin typeface="+mn-ea"/>
                <a:ea typeface="+mn-ea"/>
              </a:rPr>
              <a:t>非屬性</a:t>
            </a:r>
            <a:r>
              <a:rPr lang="zh-TW" altLang="en-US" sz="2400" dirty="0">
                <a:latin typeface="+mn-ea"/>
                <a:ea typeface="+mn-ea"/>
              </a:rPr>
              <a:t>騷擾者</a:t>
            </a:r>
            <a:r>
              <a:rPr lang="zh-TW" altLang="en-US" sz="2400" dirty="0" smtClean="0">
                <a:latin typeface="+mn-ea"/>
                <a:ea typeface="+mn-ea"/>
              </a:rPr>
              <a:t>。例如嘲笑</a:t>
            </a:r>
            <a:r>
              <a:rPr lang="zh-TW" altLang="en-US" sz="2400" dirty="0">
                <a:latin typeface="+mn-ea"/>
                <a:ea typeface="+mn-ea"/>
              </a:rPr>
              <a:t>同學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娘砲、娘娘腔、男人婆、死</a:t>
            </a:r>
            <a:r>
              <a:rPr lang="en-US" altLang="zh-TW" sz="2400" dirty="0">
                <a:solidFill>
                  <a:srgbClr val="FF0000"/>
                </a:solidFill>
                <a:latin typeface="+mn-ea"/>
                <a:ea typeface="+mn-ea"/>
              </a:rPr>
              <a:t>gay</a:t>
            </a:r>
            <a:r>
              <a:rPr lang="zh-TW" altLang="en-US" sz="2400" dirty="0">
                <a:latin typeface="+mn-ea"/>
                <a:ea typeface="+mn-ea"/>
              </a:rPr>
              <a:t>等都算是</a:t>
            </a:r>
            <a:r>
              <a:rPr lang="zh-TW" altLang="en-US" sz="2400" dirty="0" smtClean="0">
                <a:latin typeface="+mn-ea"/>
                <a:ea typeface="+mn-ea"/>
              </a:rPr>
              <a:t>性霸凌</a:t>
            </a:r>
            <a:r>
              <a:rPr lang="zh-TW" altLang="en-US" sz="2400" dirty="0">
                <a:latin typeface="+mn-ea"/>
                <a:ea typeface="+mn-ea"/>
              </a:rPr>
              <a:t>。</a:t>
            </a:r>
            <a:endParaRPr lang="en-US" altLang="zh-TW" sz="2400" dirty="0" smtClean="0">
              <a:latin typeface="+mn-ea"/>
              <a:ea typeface="+mn-ea"/>
            </a:endParaRPr>
          </a:p>
          <a:p>
            <a:r>
              <a:rPr lang="en-US" altLang="zh-TW" sz="2400" dirty="0" smtClean="0">
                <a:latin typeface="+mn-ea"/>
                <a:ea typeface="+mn-ea"/>
              </a:rPr>
              <a:t>2.</a:t>
            </a:r>
            <a:r>
              <a:rPr lang="zh-TW" altLang="en-US" sz="2400" dirty="0" smtClean="0">
                <a:latin typeface="+mn-ea"/>
                <a:ea typeface="+mn-ea"/>
              </a:rPr>
              <a:t>校長</a:t>
            </a:r>
            <a:r>
              <a:rPr lang="zh-TW" altLang="en-US" sz="2400" dirty="0">
                <a:latin typeface="+mn-ea"/>
                <a:ea typeface="+mn-ea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老師</a:t>
            </a:r>
            <a:r>
              <a:rPr lang="zh-TW" altLang="en-US" sz="2400" dirty="0">
                <a:latin typeface="+mn-ea"/>
                <a:ea typeface="+mn-ea"/>
              </a:rPr>
              <a:t>、職員、工友等，發現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性侵害、性騷擾、性霸凌</a:t>
            </a:r>
            <a:r>
              <a:rPr lang="zh-TW" altLang="en-US" sz="2400" dirty="0" smtClean="0">
                <a:latin typeface="+mn-ea"/>
                <a:ea typeface="+mn-ea"/>
              </a:rPr>
              <a:t>等事件</a:t>
            </a:r>
            <a:r>
              <a:rPr lang="zh-TW" altLang="en-US" sz="2400" dirty="0">
                <a:latin typeface="+mn-ea"/>
                <a:ea typeface="+mn-ea"/>
              </a:rPr>
              <a:t>，應於</a:t>
            </a:r>
            <a:r>
              <a:rPr lang="en-US" altLang="zh-TW" sz="2400" dirty="0">
                <a:solidFill>
                  <a:srgbClr val="FF0000"/>
                </a:solidFill>
                <a:latin typeface="+mn-ea"/>
                <a:ea typeface="+mn-ea"/>
              </a:rPr>
              <a:t>24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小時</a:t>
            </a:r>
            <a:r>
              <a:rPr lang="zh-TW" altLang="en-US" sz="2400" dirty="0">
                <a:latin typeface="+mn-ea"/>
                <a:ea typeface="+mn-ea"/>
              </a:rPr>
              <a:t>內向主管機關通報，如果沒及時通報，或是湮滅隱匿證據，</a:t>
            </a:r>
            <a:r>
              <a:rPr lang="zh-TW" altLang="en-US" sz="2400" dirty="0" smtClean="0">
                <a:latin typeface="+mn-ea"/>
                <a:ea typeface="+mn-ea"/>
              </a:rPr>
              <a:t>依法處</a:t>
            </a:r>
            <a:r>
              <a:rPr lang="en-US" altLang="zh-TW" sz="2400" dirty="0">
                <a:latin typeface="+mn-ea"/>
                <a:ea typeface="+mn-ea"/>
              </a:rPr>
              <a:t>3</a:t>
            </a:r>
            <a:r>
              <a:rPr lang="zh-TW" altLang="en-US" sz="2400" dirty="0">
                <a:latin typeface="+mn-ea"/>
                <a:ea typeface="+mn-ea"/>
              </a:rPr>
              <a:t>萬元至</a:t>
            </a:r>
            <a:r>
              <a:rPr lang="en-US" altLang="zh-TW" sz="2400" dirty="0">
                <a:latin typeface="+mn-ea"/>
                <a:ea typeface="+mn-ea"/>
              </a:rPr>
              <a:t>15</a:t>
            </a:r>
            <a:r>
              <a:rPr lang="zh-TW" altLang="en-US" sz="2400" dirty="0">
                <a:latin typeface="+mn-ea"/>
                <a:ea typeface="+mn-ea"/>
              </a:rPr>
              <a:t>萬元罰鍰，再度未通報而導致另一起性侵案件發生時，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依法解聘或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免職</a:t>
            </a:r>
            <a:r>
              <a:rPr lang="zh-TW" altLang="en-US" sz="2400" dirty="0">
                <a:latin typeface="+mn-ea"/>
                <a:ea typeface="+mn-ea"/>
              </a:rPr>
              <a:t>。 </a:t>
            </a:r>
          </a:p>
          <a:p>
            <a:r>
              <a:rPr lang="en-US" altLang="zh-TW" sz="2400" dirty="0" smtClean="0">
                <a:latin typeface="+mn-ea"/>
                <a:ea typeface="+mn-ea"/>
              </a:rPr>
              <a:t>3.</a:t>
            </a:r>
            <a:r>
              <a:rPr lang="zh-TW" altLang="en-US" sz="2400" dirty="0" smtClean="0">
                <a:latin typeface="+mn-ea"/>
                <a:ea typeface="+mn-ea"/>
              </a:rPr>
              <a:t>學校</a:t>
            </a:r>
            <a:r>
              <a:rPr lang="zh-TW" altLang="en-US" sz="2400" dirty="0">
                <a:latin typeface="+mn-ea"/>
                <a:ea typeface="+mn-ea"/>
              </a:rPr>
              <a:t>不可因學生的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髮式、服裝不符合性別的刻板印象</a:t>
            </a:r>
            <a:r>
              <a:rPr lang="zh-TW" altLang="en-US" sz="2400" dirty="0">
                <a:latin typeface="+mn-ea"/>
                <a:ea typeface="+mn-ea"/>
              </a:rPr>
              <a:t>而處罰</a:t>
            </a:r>
            <a:r>
              <a:rPr lang="zh-TW" altLang="en-US" sz="2400" dirty="0" smtClean="0">
                <a:latin typeface="+mn-ea"/>
                <a:ea typeface="+mn-ea"/>
              </a:rPr>
              <a:t>學生。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8264" y="10527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2011.06.07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24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63688" y="908720"/>
            <a:ext cx="3456384" cy="651718"/>
          </a:xfrm>
        </p:spPr>
        <p:txBody>
          <a:bodyPr/>
          <a:lstStyle/>
          <a:p>
            <a:r>
              <a:rPr lang="zh-TW" altLang="en-US" dirty="0" smtClean="0"/>
              <a:t>當然重要。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能力指標重要嗎？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49982" y="2492896"/>
            <a:ext cx="6450410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kumimoji="0" lang="zh-TW" altLang="en-US" sz="2700" dirty="0" smtClean="0">
                <a:solidFill>
                  <a:prstClr val="black"/>
                </a:solidFill>
                <a:latin typeface="Lucida Sans Unicode"/>
                <a:ea typeface="微軟正黑體"/>
              </a:rPr>
              <a:t>是</a:t>
            </a:r>
            <a:r>
              <a:rPr kumimoji="0" lang="zh-TW" altLang="en-US" sz="2700" dirty="0">
                <a:solidFill>
                  <a:prstClr val="black"/>
                </a:solidFill>
                <a:latin typeface="Lucida Sans Unicode"/>
                <a:ea typeface="微軟正黑體"/>
              </a:rPr>
              <a:t>老師「編、選、用」教材的重要參考。</a:t>
            </a:r>
            <a:endParaRPr kumimoji="0" lang="en-US" altLang="zh-TW" sz="2700" dirty="0">
              <a:solidFill>
                <a:prstClr val="black"/>
              </a:solidFill>
              <a:latin typeface="Lucida Sans Unicode"/>
              <a:ea typeface="微軟正黑體"/>
            </a:endParaRPr>
          </a:p>
          <a:p>
            <a:pPr marL="365125" lvl="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kumimoji="0" lang="zh-TW" altLang="en-US" sz="2700" dirty="0">
                <a:solidFill>
                  <a:prstClr val="black"/>
                </a:solidFill>
                <a:latin typeface="Lucida Sans Unicode"/>
                <a:ea typeface="微軟正黑體"/>
              </a:rPr>
              <a:t>是老師指導學生常規的想法根據。</a:t>
            </a:r>
            <a:endParaRPr kumimoji="0" lang="en-US" altLang="zh-TW" sz="2700" dirty="0">
              <a:solidFill>
                <a:prstClr val="black"/>
              </a:solidFill>
              <a:latin typeface="Lucida Sans Unicode"/>
              <a:ea typeface="微軟正黑體"/>
            </a:endParaRPr>
          </a:p>
          <a:p>
            <a:pPr marL="365125" lvl="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kumimoji="0" lang="zh-TW" altLang="en-US" sz="2700" dirty="0">
                <a:solidFill>
                  <a:prstClr val="black"/>
                </a:solidFill>
                <a:latin typeface="Lucida Sans Unicode"/>
                <a:ea typeface="微軟正黑體"/>
              </a:rPr>
              <a:t>是學生依據其階段應具備的生活能力。</a:t>
            </a:r>
            <a:endParaRPr kumimoji="0" lang="en-US" altLang="zh-TW" sz="2700" dirty="0">
              <a:solidFill>
                <a:prstClr val="black"/>
              </a:solidFill>
              <a:latin typeface="Lucida Sans Unicode"/>
              <a:ea typeface="微軟正黑體"/>
            </a:endParaRPr>
          </a:p>
          <a:p>
            <a:pPr marL="365125" lvl="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kumimoji="0" lang="zh-TW" altLang="en-US" sz="2700" dirty="0">
                <a:solidFill>
                  <a:prstClr val="black"/>
                </a:solidFill>
                <a:latin typeface="Lucida Sans Unicode"/>
                <a:ea typeface="微軟正黑體"/>
              </a:rPr>
              <a:t>是營造友善校園的重要基石。</a:t>
            </a:r>
            <a:endParaRPr kumimoji="0" lang="en-US" altLang="zh-TW" sz="2700" dirty="0">
              <a:solidFill>
                <a:prstClr val="black"/>
              </a:solidFill>
              <a:latin typeface="Lucida Sans Unicode"/>
              <a:ea typeface="微軟正黑體"/>
            </a:endParaRPr>
          </a:p>
          <a:p>
            <a:pPr marL="365125" lvl="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kumimoji="0" lang="zh-TW" altLang="en-US" sz="2700" dirty="0">
                <a:solidFill>
                  <a:prstClr val="black"/>
                </a:solidFill>
                <a:latin typeface="Lucida Sans Unicode"/>
                <a:ea typeface="微軟正黑體"/>
              </a:rPr>
              <a:t>是教師的保命符！</a:t>
            </a:r>
            <a:endParaRPr kumimoji="0" lang="en-US" altLang="zh-TW" sz="2700" dirty="0">
              <a:solidFill>
                <a:prstClr val="black"/>
              </a:solidFill>
              <a:latin typeface="Lucida Sans Unicode"/>
              <a:ea typeface="微軟正黑體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467544" y="1700808"/>
            <a:ext cx="8229600" cy="11381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9pPr>
            <a:extLst/>
          </a:lstStyle>
          <a:p>
            <a:pPr lvl="0"/>
            <a:r>
              <a:rPr lang="zh-TW" altLang="en-US" sz="3700" dirty="0"/>
              <a:t>能力指標的重要性在哪？</a:t>
            </a:r>
            <a:endParaRPr lang="en-US" altLang="zh-TW" sz="3700" dirty="0"/>
          </a:p>
          <a:p>
            <a:r>
              <a:rPr lang="en-US" altLang="zh-TW" sz="3700" dirty="0" smtClean="0"/>
              <a:t/>
            </a:r>
            <a:br>
              <a:rPr lang="en-US" altLang="zh-TW" sz="3700" dirty="0" smtClean="0"/>
            </a:br>
            <a:endParaRPr lang="zh-TW" altLang="en-US" sz="3700" dirty="0"/>
          </a:p>
        </p:txBody>
      </p:sp>
    </p:spTree>
    <p:extLst>
      <p:ext uri="{BB962C8B-B14F-4D97-AF65-F5344CB8AC3E}">
        <p14:creationId xmlns:p14="http://schemas.microsoft.com/office/powerpoint/2010/main" val="8724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zh-TW" altLang="en-US" sz="3200" dirty="0"/>
              <a:t>一、依據教育部</a:t>
            </a:r>
            <a:r>
              <a:rPr lang="en-US" altLang="zh-TW" sz="3200" dirty="0"/>
              <a:t>101</a:t>
            </a:r>
            <a:r>
              <a:rPr lang="zh-TW" altLang="en-US" sz="3200" dirty="0"/>
              <a:t>年</a:t>
            </a:r>
            <a:r>
              <a:rPr lang="en-US" altLang="zh-TW" sz="3200" dirty="0"/>
              <a:t>5</a:t>
            </a:r>
            <a:r>
              <a:rPr lang="zh-TW" altLang="en-US" sz="3200" dirty="0"/>
              <a:t>月</a:t>
            </a:r>
            <a:r>
              <a:rPr lang="en-US" altLang="zh-TW" sz="3200" dirty="0"/>
              <a:t>15</a:t>
            </a:r>
            <a:r>
              <a:rPr lang="zh-TW" altLang="en-US" sz="3200" dirty="0"/>
              <a:t>日臺國</a:t>
            </a:r>
            <a:r>
              <a:rPr lang="en-US" altLang="zh-TW" sz="3200" dirty="0"/>
              <a:t>(</a:t>
            </a:r>
            <a:r>
              <a:rPr lang="zh-TW" altLang="en-US" sz="3200" dirty="0"/>
              <a:t>二</a:t>
            </a:r>
            <a:r>
              <a:rPr lang="en-US" altLang="zh-TW" sz="3200" dirty="0"/>
              <a:t>)</a:t>
            </a:r>
            <a:r>
              <a:rPr lang="zh-TW" altLang="en-US" sz="3200" dirty="0"/>
              <a:t>字第</a:t>
            </a:r>
            <a:r>
              <a:rPr lang="en-US" altLang="zh-TW" sz="3200" dirty="0"/>
              <a:t>1010074428D</a:t>
            </a:r>
            <a:r>
              <a:rPr lang="zh-TW" altLang="en-US" sz="3200" dirty="0"/>
              <a:t>號函</a:t>
            </a:r>
            <a:br>
              <a:rPr lang="zh-TW" altLang="en-US" sz="3200" dirty="0"/>
            </a:br>
            <a:r>
              <a:rPr lang="zh-TW" altLang="en-US" sz="3200" dirty="0"/>
              <a:t>辦理。</a:t>
            </a:r>
            <a:br>
              <a:rPr lang="zh-TW" altLang="en-US" sz="3200" dirty="0"/>
            </a:br>
            <a:r>
              <a:rPr lang="zh-TW" altLang="en-US" sz="3200" dirty="0"/>
              <a:t>二</a:t>
            </a:r>
            <a:r>
              <a:rPr lang="zh-TW" altLang="en-US" sz="3200" dirty="0" smtClean="0"/>
              <a:t>、為</a:t>
            </a:r>
            <a:r>
              <a:rPr lang="zh-TW" altLang="en-US" sz="3200" dirty="0"/>
              <a:t>避免外界誤解其中性別平教育重大議題</a:t>
            </a:r>
            <a:br>
              <a:rPr lang="zh-TW" altLang="en-US" sz="3200" dirty="0"/>
            </a:br>
            <a:r>
              <a:rPr lang="zh-TW" altLang="en-US" sz="3200" dirty="0"/>
              <a:t>課綱中，原能力指標「</a:t>
            </a:r>
            <a:r>
              <a:rPr lang="en-US" altLang="zh-TW" sz="3200" dirty="0"/>
              <a:t>1-4-3</a:t>
            </a:r>
            <a:r>
              <a:rPr lang="zh-TW" altLang="en-US" sz="3200" dirty="0"/>
              <a:t>瞭解自己的性取向」係指</a:t>
            </a:r>
            <a:r>
              <a:rPr lang="zh-TW" altLang="en-US" sz="3200" dirty="0" smtClean="0"/>
              <a:t>國中階段</a:t>
            </a:r>
            <a:r>
              <a:rPr lang="zh-TW" altLang="en-US" sz="3200" dirty="0"/>
              <a:t>就要確認自己的性取向，爰修正該指標</a:t>
            </a:r>
            <a:r>
              <a:rPr lang="zh-TW" altLang="en-US" sz="3200" dirty="0" smtClean="0"/>
              <a:t>為</a:t>
            </a:r>
            <a:endParaRPr lang="en-US" altLang="zh-TW" sz="3200" dirty="0" smtClean="0"/>
          </a:p>
          <a:p>
            <a:pPr marL="109537" indent="0" algn="ctr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「</a:t>
            </a:r>
            <a:r>
              <a:rPr lang="en-US" altLang="zh-TW" sz="4000" dirty="0">
                <a:solidFill>
                  <a:srgbClr val="FF0000"/>
                </a:solidFill>
              </a:rPr>
              <a:t>1-4-3</a:t>
            </a:r>
            <a:r>
              <a:rPr lang="zh-TW" altLang="en-US" sz="4000" dirty="0" smtClean="0">
                <a:solidFill>
                  <a:srgbClr val="FF0000"/>
                </a:solidFill>
              </a:rPr>
              <a:t>尊重</a:t>
            </a:r>
            <a:r>
              <a:rPr lang="zh-TW" altLang="en-US" sz="4000" dirty="0">
                <a:solidFill>
                  <a:srgbClr val="FF0000"/>
                </a:solidFill>
              </a:rPr>
              <a:t>多元的性取向」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課綱修正（</a:t>
            </a:r>
            <a:r>
              <a:rPr lang="en-US" altLang="zh-TW" dirty="0" smtClean="0"/>
              <a:t>101.5.15)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13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55" name="Picture 35" descr="團員名冊-102(南縣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2388"/>
            <a:ext cx="9039225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21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74" name="Group 78"/>
          <p:cNvGraphicFramePr>
            <a:graphicFrameLocks noGrp="1"/>
          </p:cNvGraphicFramePr>
          <p:nvPr/>
        </p:nvGraphicFramePr>
        <p:xfrm>
          <a:off x="107950" y="93663"/>
          <a:ext cx="8893175" cy="6381433"/>
        </p:xfrm>
        <a:graphic>
          <a:graphicData uri="http://schemas.openxmlformats.org/drawingml/2006/table">
            <a:tbl>
              <a:tblPr/>
              <a:tblGrid>
                <a:gridCol w="1254125"/>
                <a:gridCol w="1806575"/>
                <a:gridCol w="3281363"/>
                <a:gridCol w="2551112"/>
              </a:tblGrid>
              <a:tr h="48577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ea typeface="新細明體" charset="-120"/>
                        </a:rPr>
                        <a:t>國民中小學性別平等教育課程綱要能力指標概念架構表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主題軸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主要概念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次要概念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38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性別的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自我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瞭解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身心發展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身心發展差異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身體意象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性別認同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性取向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(NEW!)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超研澤粗黑" pitchFamily="49" charset="-120"/>
                        <a:ea typeface="超研澤粗黑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多元的性別特質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超研澤粗黑" pitchFamily="49" charset="-120"/>
                        <a:ea typeface="超研澤粗黑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生涯發展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不同性別者的成就與貢獻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職業的性別區隔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 row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超研澤粗黑" pitchFamily="49" charset="-120"/>
                        <a:ea typeface="超研澤粗黑" pitchFamily="49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性別的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人我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關係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性別角色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性別角色的刻板化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1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性別互動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互動模式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表現自我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性別與情感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情緒管理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情感的表達與溝通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情感關係與處理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2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性與權力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身體的界限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性與愛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(NEW!)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性騷擾與性侵害防治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2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家庭與婚姻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多元家庭型態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家庭暴力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(NEW!)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超研澤粗黑" pitchFamily="49" charset="-120"/>
                        <a:ea typeface="超研澤粗黑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性別與法律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權益與法律救濟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607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性別的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自我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突破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資源的運用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資訊、科技與媒體資源的運用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校園資源的運用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社會的參與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對公共事務的參與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2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社會建構的批判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超研澤粗黑" pitchFamily="49" charset="-120"/>
                          <a:ea typeface="超研澤粗黑" pitchFamily="49" charset="-120"/>
                        </a:rPr>
                        <a:t>社會文化中的性別權力關係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多元文化中的性別關係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75" name="Rectangle 79"/>
          <p:cNvSpPr>
            <a:spLocks noChangeArrowheads="1"/>
          </p:cNvSpPr>
          <p:nvPr/>
        </p:nvSpPr>
        <p:spPr bwMode="auto">
          <a:xfrm>
            <a:off x="1331913" y="1628775"/>
            <a:ext cx="1800225" cy="36036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2176" name="Rectangle 80"/>
          <p:cNvSpPr>
            <a:spLocks noChangeArrowheads="1"/>
          </p:cNvSpPr>
          <p:nvPr/>
        </p:nvSpPr>
        <p:spPr bwMode="auto">
          <a:xfrm>
            <a:off x="1331913" y="3933825"/>
            <a:ext cx="1800225" cy="7191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2177" name="Rectangle 81"/>
          <p:cNvSpPr>
            <a:spLocks noChangeArrowheads="1"/>
          </p:cNvSpPr>
          <p:nvPr/>
        </p:nvSpPr>
        <p:spPr bwMode="auto">
          <a:xfrm>
            <a:off x="1331913" y="4652963"/>
            <a:ext cx="1800225" cy="360362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75" grpId="0" animBg="1"/>
      <p:bldP spid="132176" grpId="0" animBg="1"/>
      <p:bldP spid="1321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"/>
          <p:cNvSpPr>
            <a:spLocks noChangeArrowheads="1"/>
          </p:cNvSpPr>
          <p:nvPr/>
        </p:nvSpPr>
        <p:spPr bwMode="auto">
          <a:xfrm>
            <a:off x="1042988" y="3068638"/>
            <a:ext cx="72374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 dirty="0">
                <a:solidFill>
                  <a:srgbClr val="0000CC"/>
                </a:solidFill>
                <a:hlinkClick r:id="rId2" action="ppaction://hlinkfile"/>
              </a:rPr>
              <a:t>性別平等教育議題</a:t>
            </a:r>
            <a:r>
              <a:rPr kumimoji="0" lang="zh-TW" altLang="en-US" sz="3200" b="1" dirty="0">
                <a:solidFill>
                  <a:srgbClr val="FF0066"/>
                </a:solidFill>
                <a:hlinkClick r:id="rId2" action="ppaction://hlinkfile"/>
              </a:rPr>
              <a:t>能力指標及補充說明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827088" y="2282825"/>
            <a:ext cx="77041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>
                <a:solidFill>
                  <a:srgbClr val="2906F8"/>
                </a:solidFill>
                <a:ea typeface="標楷體" pitchFamily="65" charset="-120"/>
              </a:rPr>
              <a:t>開啟性平之眼</a:t>
            </a:r>
            <a:r>
              <a:rPr lang="zh-TW" altLang="en-US" sz="6600">
                <a:solidFill>
                  <a:srgbClr val="2906F8"/>
                </a:solidFill>
                <a:ea typeface="標楷體" pitchFamily="65" charset="-120"/>
              </a:rPr>
              <a:t>大</a:t>
            </a:r>
            <a:r>
              <a:rPr lang="zh-TW" altLang="en-US" sz="7200">
                <a:solidFill>
                  <a:srgbClr val="2906F8"/>
                </a:solidFill>
                <a:ea typeface="標楷體" pitchFamily="65" charset="-120"/>
              </a:rPr>
              <a:t>演</a:t>
            </a:r>
            <a:r>
              <a:rPr lang="zh-TW" altLang="en-US" sz="8800">
                <a:solidFill>
                  <a:srgbClr val="2906F8"/>
                </a:solidFill>
                <a:ea typeface="標楷體" pitchFamily="65" charset="-120"/>
              </a:rPr>
              <a:t>練</a:t>
            </a:r>
          </a:p>
        </p:txBody>
      </p:sp>
      <p:sp>
        <p:nvSpPr>
          <p:cNvPr id="931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gray">
          <a:xfrm>
            <a:off x="3722718" y="1124228"/>
            <a:ext cx="1906216" cy="369332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25400">
            <a:bevelT w="114300" prst="artDeco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TW" dirty="0"/>
              <a:t> </a:t>
            </a:r>
            <a:r>
              <a:rPr lang="zh-TW" altLang="zh-TW" dirty="0">
                <a:hlinkClick r:id="rId2" action="ppaction://hlinkfile"/>
              </a:rPr>
              <a:t>100公分的世界</a:t>
            </a:r>
            <a:endParaRPr lang="zh-TW" altLang="en-US" dirty="0"/>
          </a:p>
        </p:txBody>
      </p:sp>
      <p:pic>
        <p:nvPicPr>
          <p:cNvPr id="93195" name="Picture 11" descr="C:\Users\c1758t\AppData\Local\Microsoft\Windows\Temporary Internet Files\Content.IE5\HMQ6602I\MC9003835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4857750"/>
            <a:ext cx="1928813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0" name="Picture 16" descr="C:\Users\c1758t\AppData\Local\Microsoft\Windows\Temporary Internet Files\Content.IE5\CB05O1H2\MC90031265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1938"/>
            <a:ext cx="135731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4143375"/>
            <a:ext cx="27146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6">
            <a:hlinkClick r:id="rId6" action="ppaction://program" highlightClick="1"/>
          </p:cNvPr>
          <p:cNvSpPr>
            <a:spLocks noChangeArrowheads="1"/>
          </p:cNvSpPr>
          <p:nvPr/>
        </p:nvSpPr>
        <p:spPr bwMode="gray">
          <a:xfrm>
            <a:off x="622659" y="1124228"/>
            <a:ext cx="1527164" cy="369332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25400">
            <a:bevelT w="114300" prst="artDeco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dirty="0">
                <a:hlinkClick r:id="rId7" action="ppaction://hlinkfile"/>
              </a:rPr>
              <a:t>為巴比祈禱</a:t>
            </a:r>
            <a:endParaRPr lang="zh-TW" altLang="en-US" dirty="0"/>
          </a:p>
        </p:txBody>
      </p:sp>
      <p:sp>
        <p:nvSpPr>
          <p:cNvPr id="3" name="AutoShape 6">
            <a:hlinkClick r:id="rId8" action="ppaction://program" highlightClick="1"/>
          </p:cNvPr>
          <p:cNvSpPr>
            <a:spLocks noChangeArrowheads="1"/>
          </p:cNvSpPr>
          <p:nvPr/>
        </p:nvSpPr>
        <p:spPr bwMode="gray">
          <a:xfrm>
            <a:off x="6804248" y="1124228"/>
            <a:ext cx="1578000" cy="369332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25400">
            <a:bevelT w="114300" prst="artDeco"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TW" altLang="en-US" dirty="0" smtClean="0">
                <a:hlinkClick r:id="rId9" action="ppaction://hlinkfile"/>
              </a:rPr>
              <a:t>台灣第一偽娘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15340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hlinkClick r:id="rId2" action="ppaction://hlinkfile"/>
              </a:rPr>
              <a:t>國中自然與生活科技課本檢視</a:t>
            </a: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468544" y="5805264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在三本課本中所出現的</a:t>
            </a:r>
            <a:r>
              <a:rPr lang="en-US" altLang="zh-TW" sz="2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個科學家中，竟只有一個是女姓！</a:t>
            </a:r>
            <a:endParaRPr lang="zh-TW" altLang="en-US" sz="2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47933" y="358207"/>
            <a:ext cx="22322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DEF5FA">
                    <a:lumMod val="25000"/>
                  </a:srgbClr>
                </a:solidFill>
                <a:latin typeface="標楷體" pitchFamily="65" charset="-120"/>
                <a:ea typeface="標楷體" pitchFamily="65" charset="-120"/>
              </a:rPr>
              <a:t>課本檢視</a:t>
            </a:r>
            <a:endParaRPr lang="zh-TW" altLang="en-US" sz="3200" dirty="0">
              <a:solidFill>
                <a:srgbClr val="DEF5FA">
                  <a:lumMod val="2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55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3 -0.30185 L -0.23385 -0.45763 C -0.28594 -0.49305 -0.3651 -0.51203 -0.44705 -0.51203 C -0.5408 -0.51203 -0.61597 -0.49305 -0.66823 -0.45763 L -0.91823 -0.3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58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4182" y="1196752"/>
            <a:ext cx="8136904" cy="114300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hlinkClick r:id="rId2" action="ppaction://hlinkpres?slideindex=1&amp;slidetitle="/>
              </a:rPr>
              <a:t>國小社會領域課本檢視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14242" y="2492896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請說出您所知道中國歷史上的女性？</a:t>
            </a:r>
            <a:endParaRPr lang="en-US" altLang="zh-TW" sz="3200" dirty="0" smtClean="0">
              <a:solidFill>
                <a:prstClr val="black"/>
              </a:solidFill>
              <a:latin typeface="典匠ＰＯＰ－４" pitchFamily="34" charset="-120"/>
              <a:ea typeface="典匠ＰＯＰ－４" pitchFamily="34" charset="-120"/>
            </a:endParaRPr>
          </a:p>
          <a:p>
            <a:r>
              <a:rPr lang="en-US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1.</a:t>
            </a:r>
            <a:r>
              <a:rPr lang="zh-TW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武則天</a:t>
            </a:r>
            <a:endParaRPr lang="en-US" altLang="zh-TW" sz="3200" dirty="0" smtClean="0">
              <a:solidFill>
                <a:prstClr val="black"/>
              </a:solidFill>
              <a:latin typeface="典匠ＰＯＰ－４" pitchFamily="34" charset="-120"/>
              <a:ea typeface="典匠ＰＯＰ－４" pitchFamily="34" charset="-120"/>
            </a:endParaRPr>
          </a:p>
          <a:p>
            <a:r>
              <a:rPr lang="en-US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2.</a:t>
            </a:r>
            <a:r>
              <a:rPr lang="zh-TW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楊貴妃</a:t>
            </a:r>
            <a:endParaRPr lang="en-US" altLang="zh-TW" sz="3200" dirty="0" smtClean="0">
              <a:solidFill>
                <a:prstClr val="black"/>
              </a:solidFill>
              <a:latin typeface="典匠ＰＯＰ－４" pitchFamily="34" charset="-120"/>
              <a:ea typeface="典匠ＰＯＰ－４" pitchFamily="34" charset="-120"/>
            </a:endParaRPr>
          </a:p>
          <a:p>
            <a:r>
              <a:rPr lang="en-US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3.</a:t>
            </a:r>
            <a:r>
              <a:rPr lang="zh-TW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褒姒</a:t>
            </a:r>
            <a:endParaRPr lang="en-US" altLang="zh-TW" sz="3200" dirty="0" smtClean="0">
              <a:solidFill>
                <a:prstClr val="black"/>
              </a:solidFill>
              <a:latin typeface="典匠ＰＯＰ－４" pitchFamily="34" charset="-120"/>
              <a:ea typeface="典匠ＰＯＰ－４" pitchFamily="34" charset="-120"/>
            </a:endParaRPr>
          </a:p>
          <a:p>
            <a:r>
              <a:rPr lang="en-US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4.</a:t>
            </a:r>
            <a:r>
              <a:rPr lang="zh-TW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妲己</a:t>
            </a:r>
            <a:endParaRPr lang="en-US" altLang="zh-TW" sz="3200" dirty="0" smtClean="0">
              <a:solidFill>
                <a:prstClr val="black"/>
              </a:solidFill>
              <a:latin typeface="典匠ＰＯＰ－４" pitchFamily="34" charset="-120"/>
              <a:ea typeface="典匠ＰＯＰ－４" pitchFamily="34" charset="-120"/>
            </a:endParaRPr>
          </a:p>
          <a:p>
            <a:r>
              <a:rPr lang="en-US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5.</a:t>
            </a:r>
            <a:r>
              <a:rPr lang="zh-TW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呂后</a:t>
            </a:r>
            <a:r>
              <a:rPr lang="zh-TW" altLang="en-US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、</a:t>
            </a:r>
            <a:r>
              <a:rPr lang="zh-TW" altLang="zh-TW" sz="3200" dirty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韋</a:t>
            </a:r>
            <a:r>
              <a:rPr lang="zh-TW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后</a:t>
            </a:r>
            <a:r>
              <a:rPr lang="zh-TW" altLang="en-US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、</a:t>
            </a:r>
            <a:r>
              <a:rPr lang="zh-TW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陳圓圓</a:t>
            </a:r>
            <a:r>
              <a:rPr lang="zh-TW" altLang="en-US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、</a:t>
            </a:r>
            <a:r>
              <a:rPr lang="zh-TW" altLang="zh-TW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趙飛燕</a:t>
            </a:r>
            <a:endParaRPr lang="en-US" altLang="zh-TW" sz="3200" dirty="0" smtClean="0">
              <a:solidFill>
                <a:prstClr val="black"/>
              </a:solidFill>
              <a:latin typeface="典匠ＰＯＰ－４" pitchFamily="34" charset="-120"/>
              <a:ea typeface="典匠ＰＯＰ－４" pitchFamily="34" charset="-120"/>
            </a:endParaRPr>
          </a:p>
          <a:p>
            <a:r>
              <a:rPr lang="zh-TW" altLang="en-US" sz="3200" dirty="0" smtClean="0">
                <a:solidFill>
                  <a:prstClr val="black"/>
                </a:solidFill>
                <a:latin typeface="典匠ＰＯＰ－４" pitchFamily="34" charset="-120"/>
                <a:ea typeface="典匠ＰＯＰ－４" pitchFamily="34" charset="-120"/>
              </a:rPr>
              <a:t>看完以上的女性，您有何想法呢？</a:t>
            </a:r>
            <a:endParaRPr lang="zh-TW" altLang="zh-TW" sz="3200" dirty="0">
              <a:solidFill>
                <a:prstClr val="black"/>
              </a:solidFill>
              <a:latin typeface="典匠ＰＯＰ－４" pitchFamily="34" charset="-120"/>
              <a:ea typeface="典匠ＰＯＰ－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60648"/>
            <a:ext cx="23526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ea typeface="標楷體" pitchFamily="65" charset="-120"/>
              </a:rPr>
              <a:t>融入式性別平等教育課程取向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4000500" cy="4038600"/>
          </a:xfrm>
        </p:spPr>
        <p:txBody>
          <a:bodyPr/>
          <a:lstStyle/>
          <a:p>
            <a:r>
              <a:rPr lang="zh-TW" altLang="en-US" sz="4100" dirty="0" smtClean="0">
                <a:ea typeface="標楷體" pitchFamily="65" charset="-120"/>
              </a:rPr>
              <a:t>添加取向</a:t>
            </a:r>
            <a:endParaRPr lang="en-US" altLang="zh-TW" sz="4100" dirty="0" smtClean="0">
              <a:ea typeface="標楷體" pitchFamily="65" charset="-120"/>
            </a:endParaRPr>
          </a:p>
          <a:p>
            <a:pPr eaLnBrk="1" hangingPunct="1"/>
            <a:r>
              <a:rPr lang="zh-TW" altLang="en-US" sz="4100" dirty="0" smtClean="0">
                <a:ea typeface="標楷體" pitchFamily="65" charset="-120"/>
              </a:rPr>
              <a:t>貢獻取向</a:t>
            </a:r>
          </a:p>
          <a:p>
            <a:pPr eaLnBrk="1" hangingPunct="1"/>
            <a:r>
              <a:rPr lang="zh-TW" altLang="en-US" sz="4100" dirty="0" smtClean="0">
                <a:ea typeface="標楷體" pitchFamily="65" charset="-120"/>
              </a:rPr>
              <a:t>消除取向</a:t>
            </a:r>
          </a:p>
          <a:p>
            <a:r>
              <a:rPr lang="zh-TW" altLang="en-US" sz="4100" dirty="0" smtClean="0">
                <a:ea typeface="標楷體" pitchFamily="65" charset="-120"/>
              </a:rPr>
              <a:t>轉化取向</a:t>
            </a:r>
            <a:endParaRPr lang="en-US" altLang="zh-TW" sz="4100" dirty="0" smtClean="0">
              <a:ea typeface="標楷體" pitchFamily="65" charset="-120"/>
            </a:endParaRPr>
          </a:p>
          <a:p>
            <a:r>
              <a:rPr lang="zh-TW" altLang="en-US" sz="4100" dirty="0" smtClean="0">
                <a:ea typeface="標楷體" pitchFamily="65" charset="-120"/>
              </a:rPr>
              <a:t>社會行動取向</a:t>
            </a:r>
          </a:p>
          <a:p>
            <a:pPr eaLnBrk="1" hangingPunct="1"/>
            <a:endParaRPr lang="en-US" altLang="zh-TW" sz="4100" dirty="0" smtClean="0">
              <a:ea typeface="標楷體" pitchFamily="65" charset="-120"/>
            </a:endParaRPr>
          </a:p>
        </p:txBody>
      </p:sp>
      <p:pic>
        <p:nvPicPr>
          <p:cNvPr id="30724" name="Picture 4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3924300" cy="293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39552" y="5301208"/>
            <a:ext cx="849463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標楷體" pitchFamily="65" charset="-120"/>
                <a:ea typeface="標楷體" pitchFamily="65" charset="-120"/>
              </a:rPr>
              <a:t>給一簍魚，不如給枝釣竿。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AutoShape 16"/>
          <p:cNvSpPr>
            <a:spLocks noChangeArrowheads="1"/>
          </p:cNvSpPr>
          <p:nvPr/>
        </p:nvSpPr>
        <p:spPr bwMode="ltGray">
          <a:xfrm>
            <a:off x="2502437" y="274637"/>
            <a:ext cx="5041900" cy="936625"/>
          </a:xfrm>
          <a:prstGeom prst="roundRect">
            <a:avLst>
              <a:gd name="adj" fmla="val 16449"/>
            </a:avLst>
          </a:prstGeom>
          <a:solidFill>
            <a:srgbClr val="FF99FF">
              <a:alpha val="30000"/>
            </a:srgbClr>
          </a:solidFill>
          <a:ln w="57150" cmpd="thinThick" algn="ctr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1422937" y="1498600"/>
            <a:ext cx="6840538" cy="4810720"/>
          </a:xfrm>
          <a:prstGeom prst="rect">
            <a:avLst/>
          </a:prstGeom>
          <a:gradFill rotWithShape="0">
            <a:gsLst>
              <a:gs pos="0">
                <a:srgbClr val="00CCFF">
                  <a:alpha val="37999"/>
                </a:srgbClr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>
              <a:lnSpc>
                <a:spcPct val="130000"/>
              </a:lnSpc>
            </a:pPr>
            <a:endParaRPr kumimoji="0" lang="en-US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2768671" y="272579"/>
            <a:ext cx="4722228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4800" dirty="0">
                <a:solidFill>
                  <a:srgbClr val="800000"/>
                </a:solidFill>
                <a:latin typeface="Georgia" pitchFamily="18" charset="0"/>
                <a:ea typeface="標楷體" pitchFamily="65" charset="-120"/>
                <a:cs typeface="华文细黑"/>
                <a:hlinkClick r:id="rId2" action="ppaction://hlinkpres?slideindex=1&amp;slidetitle="/>
              </a:rPr>
              <a:t>性</a:t>
            </a:r>
            <a:r>
              <a:rPr kumimoji="0" lang="zh-TW" altLang="en-US" sz="4800" dirty="0" smtClean="0">
                <a:solidFill>
                  <a:srgbClr val="800000"/>
                </a:solidFill>
                <a:latin typeface="Georgia" pitchFamily="18" charset="0"/>
                <a:ea typeface="標楷體" pitchFamily="65" charset="-120"/>
                <a:cs typeface="华文细黑"/>
                <a:hlinkClick r:id="rId2" action="ppaction://hlinkpres?slideindex=1&amp;slidetitle="/>
              </a:rPr>
              <a:t>平教材哪裡找</a:t>
            </a:r>
            <a:endParaRPr kumimoji="0" lang="en-US" altLang="zh-TW" sz="1400" dirty="0">
              <a:solidFill>
                <a:srgbClr val="800000"/>
              </a:solidFill>
              <a:latin typeface="Georgia" pitchFamily="18" charset="0"/>
              <a:ea typeface="標楷體" pitchFamily="65" charset="-120"/>
              <a:cs typeface="华文细黑"/>
            </a:endParaRPr>
          </a:p>
        </p:txBody>
      </p:sp>
      <p:sp>
        <p:nvSpPr>
          <p:cNvPr id="8196" name="副標題 3"/>
          <p:cNvSpPr>
            <a:spLocks/>
          </p:cNvSpPr>
          <p:nvPr/>
        </p:nvSpPr>
        <p:spPr bwMode="auto">
          <a:xfrm>
            <a:off x="1349912" y="1716087"/>
            <a:ext cx="72009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900"/>
              </a:lnSpc>
              <a:spcAft>
                <a:spcPts val="5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2800" b="1" dirty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教科書</a:t>
            </a:r>
            <a:endParaRPr kumimoji="0" lang="en-US" altLang="zh-TW" sz="2800" b="1" dirty="0">
              <a:solidFill>
                <a:srgbClr val="6600FF"/>
              </a:solidFill>
              <a:latin typeface="華康雅風體W3"/>
              <a:ea typeface="華康雅風體W3"/>
              <a:cs typeface="華康雅風體W3"/>
            </a:endParaRPr>
          </a:p>
          <a:p>
            <a:pPr>
              <a:lnSpc>
                <a:spcPts val="3900"/>
              </a:lnSpc>
              <a:spcAft>
                <a:spcPts val="5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2800" b="1" dirty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動畫卡通、影片、戲劇、歌曲</a:t>
            </a:r>
          </a:p>
          <a:p>
            <a:pPr>
              <a:lnSpc>
                <a:spcPts val="3900"/>
              </a:lnSpc>
              <a:spcAft>
                <a:spcPts val="5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2800" b="1" dirty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繪本、書籍、電子書</a:t>
            </a:r>
            <a:endParaRPr kumimoji="0" lang="en-US" altLang="zh-TW" sz="2800" b="1" dirty="0">
              <a:solidFill>
                <a:srgbClr val="6600FF"/>
              </a:solidFill>
              <a:latin typeface="華康雅風體W3"/>
              <a:ea typeface="華康雅風體W3"/>
              <a:cs typeface="華康雅風體W3"/>
            </a:endParaRPr>
          </a:p>
          <a:p>
            <a:pPr>
              <a:lnSpc>
                <a:spcPts val="3900"/>
              </a:lnSpc>
              <a:spcAft>
                <a:spcPts val="5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2800" b="1" dirty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日常生活素材</a:t>
            </a:r>
            <a:r>
              <a:rPr kumimoji="0" lang="en-US" altLang="zh-TW" sz="2800" b="1" dirty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〈</a:t>
            </a:r>
            <a:r>
              <a:rPr kumimoji="0" lang="zh-TW" altLang="en-US" sz="2800" b="1" dirty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照片、圖片、家用品　</a:t>
            </a:r>
            <a:r>
              <a:rPr kumimoji="0" lang="en-US" altLang="zh-TW" sz="2800" b="1" dirty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〉</a:t>
            </a:r>
          </a:p>
          <a:p>
            <a:pPr>
              <a:lnSpc>
                <a:spcPts val="3900"/>
              </a:lnSpc>
              <a:spcAft>
                <a:spcPts val="5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2800" b="1" dirty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報章雜誌、電子或平面媒體</a:t>
            </a:r>
          </a:p>
          <a:p>
            <a:pPr>
              <a:lnSpc>
                <a:spcPts val="3900"/>
              </a:lnSpc>
              <a:spcAft>
                <a:spcPts val="5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2800" b="1" dirty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優良教案 、宣導光碟</a:t>
            </a:r>
          </a:p>
          <a:p>
            <a:pPr>
              <a:lnSpc>
                <a:spcPts val="3900"/>
              </a:lnSpc>
              <a:spcAft>
                <a:spcPts val="5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2800" b="1" dirty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遊戲、團康</a:t>
            </a:r>
            <a:r>
              <a:rPr kumimoji="0" lang="zh-TW" altLang="en-US" sz="2800" b="1" dirty="0" smtClean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活動</a:t>
            </a:r>
            <a:endParaRPr kumimoji="0" lang="en-US" altLang="zh-TW" sz="2800" b="1" dirty="0" smtClean="0">
              <a:solidFill>
                <a:srgbClr val="6600FF"/>
              </a:solidFill>
              <a:latin typeface="華康雅風體W3"/>
              <a:ea typeface="華康雅風體W3"/>
              <a:cs typeface="華康雅風體W3"/>
            </a:endParaRPr>
          </a:p>
          <a:p>
            <a:pPr>
              <a:lnSpc>
                <a:spcPts val="3900"/>
              </a:lnSpc>
              <a:spcAft>
                <a:spcPts val="500"/>
              </a:spcAft>
              <a:buClr>
                <a:srgbClr val="FF6600"/>
              </a:buClr>
              <a:buSzPct val="110000"/>
              <a:buFontTx/>
              <a:buBlip>
                <a:blip r:embed="rId3"/>
              </a:buBlip>
            </a:pPr>
            <a:r>
              <a:rPr kumimoji="0" lang="zh-TW" altLang="en-US" sz="2800" b="1" dirty="0" smtClean="0">
                <a:solidFill>
                  <a:srgbClr val="6600FF"/>
                </a:solidFill>
                <a:latin typeface="華康雅風體W3"/>
                <a:ea typeface="華康雅風體W3"/>
                <a:cs typeface="華康雅風體W3"/>
              </a:rPr>
              <a:t>性平主題網站</a:t>
            </a:r>
            <a:endParaRPr kumimoji="0" lang="en-US" altLang="zh-TW" sz="2800" b="1" dirty="0">
              <a:solidFill>
                <a:srgbClr val="6600FF"/>
              </a:solidFill>
              <a:latin typeface="華康雅風體W3"/>
              <a:ea typeface="華康雅風體W3"/>
              <a:cs typeface="華康雅風體W3"/>
            </a:endParaRPr>
          </a:p>
          <a:p>
            <a:pPr>
              <a:lnSpc>
                <a:spcPts val="4325"/>
              </a:lnSpc>
              <a:spcAft>
                <a:spcPts val="1200"/>
              </a:spcAft>
              <a:buClr>
                <a:srgbClr val="FF6600"/>
              </a:buClr>
              <a:buSzPct val="110000"/>
            </a:pPr>
            <a:endParaRPr kumimoji="0" lang="en-US" altLang="zh-TW" sz="2800" b="1" dirty="0">
              <a:solidFill>
                <a:srgbClr val="6600FF"/>
              </a:solidFill>
              <a:latin typeface="華康雅風體W3"/>
              <a:ea typeface="華康雅風體W3"/>
              <a:cs typeface="華康雅風體W3"/>
            </a:endParaRPr>
          </a:p>
        </p:txBody>
      </p:sp>
    </p:spTree>
    <p:extLst>
      <p:ext uri="{BB962C8B-B14F-4D97-AF65-F5344CB8AC3E}">
        <p14:creationId xmlns:p14="http://schemas.microsoft.com/office/powerpoint/2010/main" val="22816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80547" y="1454497"/>
            <a:ext cx="8229600" cy="252028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教書最大的回饋，是知道自己的生命讓這個世界產生了某種改變。</a:t>
            </a:r>
            <a:endParaRPr lang="zh-TW" altLang="en-US" sz="4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59832" y="3974777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---</a:t>
            </a:r>
            <a:r>
              <a:rPr lang="zh-TW" altLang="en-US" sz="3200" dirty="0" smtClean="0"/>
              <a:t>阿亞爾斯（</a:t>
            </a:r>
            <a:r>
              <a:rPr lang="en-US" altLang="zh-TW" sz="3200" dirty="0" smtClean="0"/>
              <a:t>W.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Ayers,1993</a:t>
            </a:r>
            <a:r>
              <a:rPr lang="zh-TW" altLang="en-US" sz="3200" dirty="0" smtClean="0"/>
              <a:t>）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971599" y="4581128"/>
            <a:ext cx="72474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謝謝您聆聽  敬請指教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4895850" y="5780088"/>
            <a:ext cx="4248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dirty="0"/>
              <a:t>台南市性平團  徐至賢</a:t>
            </a:r>
            <a:endParaRPr lang="en-US" altLang="zh-TW" sz="3200" dirty="0"/>
          </a:p>
          <a:p>
            <a:r>
              <a:rPr lang="en-US" altLang="zh-TW" sz="3200" smtClean="0"/>
              <a:t>tnhsien@gmail.com</a:t>
            </a:r>
            <a:endParaRPr lang="zh-TW" altLang="en-US" sz="32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3623239" y="476672"/>
            <a:ext cx="194421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/>
              <a:t>結語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6350" y="1237779"/>
            <a:ext cx="8858311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kumimoji="0" lang="zh-TW" alt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輔導團到校服務流程</a:t>
            </a:r>
          </a:p>
        </p:txBody>
      </p:sp>
      <p:graphicFrame>
        <p:nvGraphicFramePr>
          <p:cNvPr id="33885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3169"/>
              </p:ext>
            </p:extLst>
          </p:nvPr>
        </p:nvGraphicFramePr>
        <p:xfrm>
          <a:off x="683568" y="2564904"/>
          <a:ext cx="7704138" cy="2859088"/>
        </p:xfrm>
        <a:graphic>
          <a:graphicData uri="http://schemas.openxmlformats.org/drawingml/2006/table">
            <a:tbl>
              <a:tblPr/>
              <a:tblGrid>
                <a:gridCol w="1982788"/>
                <a:gridCol w="3489325"/>
                <a:gridCol w="2232025"/>
              </a:tblGrid>
              <a:tr h="5461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領域（議題）名稱：性別平等教育議題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華康雅風體W3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>
                      <a:lvl1pPr indent="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5334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時間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華康雅風體W3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活動內容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華康雅風體W3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報告人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華康雅風體W3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華康雅風體W3"/>
                        </a:rPr>
                        <a:t>13:30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14:00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華康雅風體W3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輔導團政策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/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計畫宣導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華康雅風體W3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召集校長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華康雅風體W3"/>
                        </a:rPr>
                        <a:t>14:00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16:00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華康雅風體W3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團員主題分享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徐至賢主任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華康雅風體W3"/>
                        </a:rPr>
                        <a:t>16:00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16:30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華康雅風體W3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綜合座談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華康雅風體W3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華康雅風體W3"/>
                          <a:cs typeface="華康雅風體W3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華康雅風體W3"/>
                        </a:rPr>
                        <a:t>性平輔導團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華康雅風體W3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189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性平團網站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3375"/>
            <a:ext cx="525780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833413" y="607509"/>
            <a:ext cx="7319983" cy="88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kumimoji="0" lang="zh-TW" altLang="en-US" sz="6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性</a:t>
            </a:r>
            <a:r>
              <a:rPr kumimoji="0" lang="zh-TW" alt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平輔導團網站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56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http://ceag.tn.edu.tw/modules/ceag/index.php?TeamID=17</a:t>
            </a:r>
            <a:endParaRPr lang="zh-TW" altLang="en-US" sz="2400">
              <a:solidFill>
                <a:schemeClr val="accent2"/>
              </a:solidFill>
            </a:endParaRPr>
          </a:p>
        </p:txBody>
      </p:sp>
      <p:pic>
        <p:nvPicPr>
          <p:cNvPr id="45062" name="Picture 6" descr="性平團網站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5472113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3" y="998386"/>
            <a:ext cx="2765200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文字方塊 4"/>
          <p:cNvSpPr txBox="1"/>
          <p:nvPr/>
        </p:nvSpPr>
        <p:spPr>
          <a:xfrm>
            <a:off x="3995935" y="98864"/>
            <a:ext cx="4903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性平學歷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2009.7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完成中小學校園性侵害或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性騷擾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調查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專業人員培訓</a:t>
            </a: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2009.8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完成性平教育初階輔導員培訓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2010.8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完成性平教育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進階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輔導員培訓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69618" y="1914746"/>
            <a:ext cx="490399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性平經歷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2009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臺南市性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平教案高年級組第一名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2010 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教育部性別平等教育優良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教案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暨教學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經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驗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敘說作品入選為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推廣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教材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AutoNum type="arabicPlain" startAt="2010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教育部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兒童經少年保護親子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創意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教案全國第二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名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2010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性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平教育初階輔導員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培訓講師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2009.2~2009.7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臺南市性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平輔導團輔導員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2009.8~2011.7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臺南市性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平輔導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團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輔導員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2011.8~2012.7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臺南市性平輔導團國小部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主任輔導員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2012.8~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臺南市性平輔導團輔導員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42848"/>
            <a:ext cx="2765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徐至賢  簡介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292151" y="3624406"/>
            <a:ext cx="3703785" cy="280076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學歷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1999.6 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南師數理系畢業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2007.6 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南大輔導教學碩士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行政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經歷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2010.8-2012.7 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崇明國小教師兼資訊組長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2012.8-   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大同國小學務主任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00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標題 1"/>
          <p:cNvSpPr>
            <a:spLocks/>
          </p:cNvSpPr>
          <p:nvPr/>
        </p:nvSpPr>
        <p:spPr bwMode="auto">
          <a:xfrm>
            <a:off x="2339975" y="2276475"/>
            <a:ext cx="5688409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>
              <a:lnSpc>
                <a:spcPct val="125000"/>
              </a:lnSpc>
              <a:spcBef>
                <a:spcPct val="35000"/>
              </a:spcBef>
            </a:pPr>
            <a:r>
              <a:rPr kumimoji="0" lang="zh-TW" altLang="en-US" sz="3600" b="1" dirty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>一</a:t>
            </a:r>
            <a:r>
              <a:rPr kumimoji="0" lang="zh-TW" altLang="en-US" sz="3600" b="1" dirty="0" smtClean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>、性別與我</a:t>
            </a:r>
            <a:r>
              <a:rPr kumimoji="0" lang="zh-TW" altLang="en-US" sz="3600" b="1" dirty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/>
            </a:r>
            <a:br>
              <a:rPr kumimoji="0" lang="zh-TW" altLang="en-US" sz="3600" b="1" dirty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</a:br>
            <a:r>
              <a:rPr kumimoji="0" lang="zh-TW" altLang="en-US" sz="3600" b="1" dirty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>二</a:t>
            </a:r>
            <a:r>
              <a:rPr kumimoji="0" lang="zh-TW" altLang="en-US" sz="3600" b="1" dirty="0" smtClean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>、</a:t>
            </a:r>
            <a:r>
              <a:rPr kumimoji="0" lang="zh-TW" altLang="en-US" sz="3600" b="1" dirty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>學校性平問題大搜密</a:t>
            </a:r>
            <a:br>
              <a:rPr kumimoji="0" lang="zh-TW" altLang="en-US" sz="3600" b="1" dirty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</a:br>
            <a:r>
              <a:rPr kumimoji="0" lang="zh-TW" altLang="en-US" sz="3600" b="1" dirty="0" smtClean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>三、</a:t>
            </a:r>
            <a:r>
              <a:rPr kumimoji="0" lang="zh-TW" altLang="en-US" sz="3600" b="1" dirty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>性平教學策略小</a:t>
            </a:r>
            <a:r>
              <a:rPr kumimoji="0" lang="zh-TW" altLang="en-US" sz="3600" b="1" dirty="0" smtClean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>激盪</a:t>
            </a:r>
            <a:br>
              <a:rPr kumimoji="0" lang="zh-TW" altLang="en-US" sz="3600" b="1" dirty="0" smtClean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</a:br>
            <a:r>
              <a:rPr kumimoji="0" lang="zh-TW" altLang="en-US" sz="3600" b="1" dirty="0" smtClean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>四、性平教材哪兒找</a:t>
            </a:r>
            <a:r>
              <a:rPr kumimoji="0" lang="en-US" altLang="zh-TW" sz="3600" b="1" dirty="0" smtClean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/>
            </a:r>
            <a:br>
              <a:rPr kumimoji="0" lang="en-US" altLang="zh-TW" sz="3600" b="1" dirty="0" smtClean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</a:br>
            <a:r>
              <a:rPr kumimoji="0" lang="zh-TW" altLang="en-US" sz="3600" b="1" dirty="0" smtClean="0">
                <a:solidFill>
                  <a:schemeClr val="accent5">
                    <a:lumMod val="75000"/>
                  </a:schemeClr>
                </a:solidFill>
                <a:ea typeface="標楷體" pitchFamily="65" charset="-120"/>
              </a:rPr>
              <a:t>五、結語</a:t>
            </a:r>
            <a:endParaRPr kumimoji="0" lang="zh-TW" altLang="en-US" sz="3600" b="1" dirty="0">
              <a:solidFill>
                <a:schemeClr val="accent5">
                  <a:lumMod val="75000"/>
                </a:schemeClr>
              </a:solidFill>
              <a:ea typeface="標楷體" pitchFamily="65" charset="-12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771801" y="879943"/>
            <a:ext cx="3960440" cy="10156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kumimoji="0" lang="zh-TW" altLang="en-US" sz="6000" b="1" dirty="0" smtClean="0">
                <a:solidFill>
                  <a:srgbClr val="FFFF00"/>
                </a:solidFill>
                <a:latin typeface="標楷體" pitchFamily="65" charset="-120"/>
              </a:rPr>
              <a:t>課程架構</a:t>
            </a:r>
            <a:endParaRPr kumimoji="0" lang="zh-TW" altLang="fr-FR" sz="6000" b="1" dirty="0">
              <a:solidFill>
                <a:srgbClr val="FFFF00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09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857356" y="2060848"/>
            <a:ext cx="5429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  <a:hlinkClick r:id="rId2" action="ppaction://hlinkfile"/>
              </a:rPr>
              <a:t>今天在這的目的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  <a:hlinkClick r:id="rId2" action="ppaction://hlinkfile"/>
              </a:rPr>
              <a:t>…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857356" y="364331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思考</a:t>
            </a:r>
            <a:r>
              <a:rPr lang="en-US" altLang="zh-TW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 </a:t>
            </a:r>
            <a:r>
              <a:rPr lang="zh-TW" alt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身教重於言教！</a:t>
            </a:r>
            <a:endParaRPr lang="zh-TW" alt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57356" y="478632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思考</a:t>
            </a:r>
            <a:r>
              <a:rPr lang="en-US" altLang="zh-TW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 </a:t>
            </a:r>
            <a:r>
              <a:rPr lang="zh-TW" alt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我們是在教書？還是在教人？</a:t>
            </a:r>
            <a:endParaRPr lang="zh-TW" alt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15816" y="572185"/>
            <a:ext cx="285825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zh-TW" altLang="en-US" sz="4800" b="1" dirty="0">
                <a:solidFill>
                  <a:srgbClr val="002060"/>
                </a:solidFill>
                <a:ea typeface="標楷體" pitchFamily="65" charset="-120"/>
              </a:rPr>
              <a:t>性別與我</a:t>
            </a:r>
            <a:endParaRPr lang="zh-TW" alt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714612" y="714356"/>
            <a:ext cx="371477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性別是什麼？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71538" y="4714884"/>
            <a:ext cx="735811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性別與我們的生活息息相關！</a:t>
            </a:r>
          </a:p>
        </p:txBody>
      </p:sp>
      <p:sp>
        <p:nvSpPr>
          <p:cNvPr id="5" name="文字方塊 4">
            <a:hlinkClick r:id="rId3" action="ppaction://hlinkfile"/>
          </p:cNvPr>
          <p:cNvSpPr txBox="1"/>
          <p:nvPr/>
        </p:nvSpPr>
        <p:spPr>
          <a:xfrm>
            <a:off x="1643042" y="1857364"/>
            <a:ext cx="571504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請聽聽看這個人的歌聲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428860" y="3143248"/>
            <a:ext cx="42862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file"/>
              </a:rPr>
              <a:t>他的際遇如何？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圖片 7" descr="IMG_05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714356"/>
            <a:ext cx="7358082" cy="5518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圖片 8" descr="IMG_05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48491">
            <a:off x="765705" y="468243"/>
            <a:ext cx="7569520" cy="5677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圖片 9" descr="IMG_03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79243">
            <a:off x="652242" y="723886"/>
            <a:ext cx="7771260" cy="5828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145">
            <a:off x="939357" y="1209223"/>
            <a:ext cx="8067976" cy="4857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54" y="905444"/>
            <a:ext cx="7971282" cy="5327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7" name="文字方塊 16"/>
          <p:cNvSpPr txBox="1"/>
          <p:nvPr/>
        </p:nvSpPr>
        <p:spPr>
          <a:xfrm>
            <a:off x="1743625" y="2000166"/>
            <a:ext cx="597666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性別就是生活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196975"/>
            <a:ext cx="7389813" cy="4305300"/>
          </a:xfrm>
        </p:spPr>
        <p:txBody>
          <a:bodyPr/>
          <a:lstStyle/>
          <a:p>
            <a:r>
              <a:rPr lang="zh-TW" altLang="en-US" sz="4000" b="1" dirty="0" smtClean="0">
                <a:ea typeface="華康雅風體W3" pitchFamily="65" charset="-120"/>
              </a:rPr>
              <a:t>性別議題不單只是工具理性的融入課程，其目的在轉化學科知識，更需教師性別意識的覺醒，打開</a:t>
            </a:r>
            <a:r>
              <a:rPr kumimoji="1" lang="en-US" altLang="zh-TW" sz="4000" b="1" dirty="0">
                <a:ea typeface="華康雅風體W3" pitchFamily="65" charset="-120"/>
              </a:rPr>
              <a:t>『</a:t>
            </a:r>
            <a:r>
              <a:rPr lang="zh-TW" altLang="en-US" sz="4000" b="1" dirty="0" smtClean="0">
                <a:solidFill>
                  <a:srgbClr val="FF0000"/>
                </a:solidFill>
                <a:ea typeface="華康雅風體W3" pitchFamily="65" charset="-120"/>
              </a:rPr>
              <a:t>性別之眼</a:t>
            </a:r>
            <a:r>
              <a:rPr kumimoji="1" lang="en-US" altLang="zh-TW" sz="4000" b="1" dirty="0">
                <a:ea typeface="華康雅風體W3" pitchFamily="65" charset="-120"/>
              </a:rPr>
              <a:t>』</a:t>
            </a:r>
            <a:r>
              <a:rPr lang="zh-TW" altLang="en-US" sz="4000" b="1" dirty="0" smtClean="0">
                <a:ea typeface="華康雅風體W3" pitchFamily="65" charset="-120"/>
              </a:rPr>
              <a:t>。</a:t>
            </a:r>
            <a:endParaRPr lang="en-US" altLang="zh-TW" sz="4000" b="1" dirty="0" smtClean="0">
              <a:ea typeface="華康雅風體W3" pitchFamily="65" charset="-120"/>
            </a:endParaRPr>
          </a:p>
          <a:p>
            <a:r>
              <a:rPr kumimoji="1" lang="zh-TW" altLang="en-US" sz="4000" b="1" dirty="0" smtClean="0">
                <a:ea typeface="華康雅風體W3" pitchFamily="65" charset="-120"/>
              </a:rPr>
              <a:t>教師本身</a:t>
            </a:r>
            <a:r>
              <a:rPr kumimoji="1" lang="en-US" altLang="zh-TW" sz="4000" b="1" dirty="0" smtClean="0">
                <a:ea typeface="華康雅風體W3" pitchFamily="65" charset="-120"/>
              </a:rPr>
              <a:t>『</a:t>
            </a:r>
            <a:r>
              <a:rPr kumimoji="1" lang="zh-TW" altLang="en-US" sz="4000" b="1" dirty="0" smtClean="0">
                <a:solidFill>
                  <a:srgbClr val="FF0000"/>
                </a:solidFill>
                <a:ea typeface="華康雅風體W3" pitchFamily="65" charset="-120"/>
              </a:rPr>
              <a:t>性別意識覺醒</a:t>
            </a:r>
            <a:r>
              <a:rPr kumimoji="1" lang="en-US" altLang="zh-TW" sz="4000" b="1" dirty="0" smtClean="0">
                <a:ea typeface="華康雅風體W3" pitchFamily="65" charset="-120"/>
              </a:rPr>
              <a:t>』</a:t>
            </a:r>
            <a:r>
              <a:rPr kumimoji="1" lang="zh-TW" altLang="en-US" sz="4000" b="1" dirty="0" smtClean="0">
                <a:ea typeface="華康雅風體W3" pitchFamily="65" charset="-120"/>
              </a:rPr>
              <a:t>是推動性平教育的第一步。</a:t>
            </a:r>
          </a:p>
        </p:txBody>
      </p:sp>
    </p:spTree>
    <p:extLst>
      <p:ext uri="{BB962C8B-B14F-4D97-AF65-F5344CB8AC3E}">
        <p14:creationId xmlns:p14="http://schemas.microsoft.com/office/powerpoint/2010/main" val="13716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3798</TotalTime>
  <Words>1008</Words>
  <Application>Microsoft Office PowerPoint</Application>
  <PresentationFormat>如螢幕大小 (4:3)</PresentationFormat>
  <Paragraphs>190</Paragraphs>
  <Slides>27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匯合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你我心中的性別刻板印象？</vt:lpstr>
      <vt:lpstr>學校性平問題大搜密</vt:lpstr>
      <vt:lpstr>小小考驗</vt:lpstr>
      <vt:lpstr>擁抱玫瑰少年</vt:lpstr>
      <vt:lpstr>性別平等教育法（2004 年公佈）</vt:lpstr>
      <vt:lpstr>性別平等教育法 第三章    課程、教材與教學</vt:lpstr>
      <vt:lpstr>性別平等教育法 第三章    課程、教材與教學</vt:lpstr>
      <vt:lpstr>立院三讀通過性平法修正案</vt:lpstr>
      <vt:lpstr>能力指標重要嗎？ </vt:lpstr>
      <vt:lpstr>課綱修正（101.5.15)</vt:lpstr>
      <vt:lpstr>PowerPoint 簡報</vt:lpstr>
      <vt:lpstr>PowerPoint 簡報</vt:lpstr>
      <vt:lpstr>PowerPoint 簡報</vt:lpstr>
      <vt:lpstr>國中自然與生活科技課本檢視</vt:lpstr>
      <vt:lpstr>國小社會領域課本檢視</vt:lpstr>
      <vt:lpstr>融入式性別平等教育課程取向</vt:lpstr>
      <vt:lpstr>PowerPoint 簡報</vt:lpstr>
      <vt:lpstr>教書最大的回饋，是知道自己的生命讓這個世界產生了某種改變。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新世紀、ｅ點通 --話親職教育的性別教育與期待</dc:title>
  <dc:creator>user</dc:creator>
  <cp:lastModifiedBy>徐至賢</cp:lastModifiedBy>
  <cp:revision>264</cp:revision>
  <dcterms:created xsi:type="dcterms:W3CDTF">2006-11-28T07:05:38Z</dcterms:created>
  <dcterms:modified xsi:type="dcterms:W3CDTF">2013-10-15T15:49:03Z</dcterms:modified>
</cp:coreProperties>
</file>