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6" r:id="rId17"/>
    <p:sldId id="270" r:id="rId18"/>
    <p:sldId id="280" r:id="rId19"/>
    <p:sldId id="281" r:id="rId20"/>
    <p:sldId id="272" r:id="rId21"/>
    <p:sldId id="273" r:id="rId22"/>
    <p:sldId id="274" r:id="rId23"/>
    <p:sldId id="275" r:id="rId24"/>
    <p:sldId id="307" r:id="rId25"/>
    <p:sldId id="277" r:id="rId26"/>
    <p:sldId id="282" r:id="rId27"/>
    <p:sldId id="283" r:id="rId28"/>
    <p:sldId id="284" r:id="rId29"/>
    <p:sldId id="278" r:id="rId30"/>
    <p:sldId id="279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7" r:id="rId42"/>
    <p:sldId id="295" r:id="rId43"/>
    <p:sldId id="296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2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28C57C15-BE04-46D1-82B8-84919E3787EB}" type="datetimeFigureOut">
              <a:rPr lang="zh-TW" altLang="en-US" smtClean="0"/>
              <a:pPr/>
              <a:t>2013/1/17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9B8E42D7-51D0-4C48-A264-27A6468A8A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tlaw.com.tw/LRdetail.php?id=43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teacher.edu.tw/Upload/matl/cyberbully/ann's_twin_brother/ann's_twin_brother.sw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五年級上學期電腦課程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二、網路傳訊</a:t>
            </a:r>
            <a:r>
              <a:rPr lang="en-US" altLang="zh-TW" sz="3200" dirty="0" smtClean="0"/>
              <a:t>Email</a:t>
            </a:r>
            <a:r>
              <a:rPr lang="zh-TW" altLang="en-US" sz="3200" dirty="0" smtClean="0"/>
              <a:t>及傳訊軟體使用</a:t>
            </a:r>
            <a:endParaRPr lang="en-US" altLang="zh-TW" sz="3200" dirty="0" smtClean="0"/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王澤祐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Email</a:t>
            </a:r>
            <a:r>
              <a:rPr lang="zh-TW" altLang="en-US" dirty="0"/>
              <a:t>申請</a:t>
            </a:r>
            <a:r>
              <a:rPr lang="en-US" altLang="zh-TW" dirty="0"/>
              <a:t>-Google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完成後出現下列畫面，可點選「新增個人資料相片」，並依步驟完成個人照片新增，或直接點選</a:t>
            </a:r>
            <a:r>
              <a:rPr lang="zh-TW" altLang="en-US" dirty="0"/>
              <a:t>「</a:t>
            </a:r>
            <a:r>
              <a:rPr lang="zh-TW" altLang="en-US" dirty="0" smtClean="0"/>
              <a:t>下一步」跳過此步驟。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3230736"/>
            <a:ext cx="4763244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5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Email</a:t>
            </a:r>
            <a:r>
              <a:rPr lang="zh-TW" altLang="en-US" dirty="0"/>
              <a:t>申請</a:t>
            </a:r>
            <a:r>
              <a:rPr lang="en-US" altLang="zh-TW" dirty="0"/>
              <a:t>-Google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出現此畫面即代表註冊完成，請熟記自己的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地址。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80" y="2778980"/>
            <a:ext cx="9144000" cy="367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1691680" y="5085184"/>
            <a:ext cx="21602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1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r>
              <a:rPr lang="zh-TW" altLang="en-US" dirty="0" smtClean="0"/>
              <a:t>的使用</a:t>
            </a:r>
            <a:r>
              <a:rPr lang="en-US" altLang="zh-TW" dirty="0" smtClean="0"/>
              <a:t>-</a:t>
            </a:r>
            <a:r>
              <a:rPr lang="zh-TW" altLang="en-US" dirty="0" smtClean="0"/>
              <a:t>登入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於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首頁點選右上角登入。</a:t>
            </a:r>
            <a:endParaRPr lang="en-US" altLang="zh-TW" dirty="0" smtClean="0"/>
          </a:p>
          <a:p>
            <a:r>
              <a:rPr lang="zh-TW" altLang="en-US" dirty="0" smtClean="0"/>
              <a:t>於畫面中依序填入當時所註冊的帳號及密碼，並點選登入即可。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4343648"/>
            <a:ext cx="14192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556248"/>
            <a:ext cx="3276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>
            <a:off x="1717080" y="4866382"/>
            <a:ext cx="52499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3347864" y="4783645"/>
            <a:ext cx="576064" cy="45350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572000" y="5482332"/>
            <a:ext cx="524991" cy="3949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572000" y="4343648"/>
            <a:ext cx="2880320" cy="309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572000" y="5010398"/>
            <a:ext cx="2880320" cy="309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r>
              <a:rPr lang="zh-TW" altLang="en-US" dirty="0" smtClean="0"/>
              <a:t>的使用</a:t>
            </a:r>
            <a:r>
              <a:rPr lang="en-US" altLang="zh-TW" dirty="0" smtClean="0"/>
              <a:t>-</a:t>
            </a:r>
            <a:r>
              <a:rPr lang="zh-TW" altLang="en-US" dirty="0" smtClean="0"/>
              <a:t>登入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出現「</a:t>
            </a:r>
            <a:r>
              <a:rPr lang="en-US" altLang="zh-TW" dirty="0" smtClean="0"/>
              <a:t>Loading Please Wait…</a:t>
            </a:r>
            <a:r>
              <a:rPr lang="zh-TW" altLang="en-US" dirty="0" smtClean="0"/>
              <a:t>」畫面，即代表登入成功，並導引至下一步驟。</a:t>
            </a:r>
            <a:endParaRPr lang="en-US" altLang="zh-TW" dirty="0" smtClean="0"/>
          </a:p>
          <a:p>
            <a:r>
              <a:rPr lang="zh-TW" altLang="en-US" dirty="0" smtClean="0"/>
              <a:t>若出現右側畫面，可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依需求填入所要使用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的電話號碼或備用信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箱。</a:t>
            </a:r>
            <a:endParaRPr lang="en-US" altLang="zh-TW" dirty="0" smtClean="0"/>
          </a:p>
          <a:p>
            <a:r>
              <a:rPr lang="zh-TW" altLang="en-US" dirty="0" smtClean="0"/>
              <a:t>若無可不填，後續仍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可自行更改。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2505587"/>
            <a:ext cx="4644008" cy="437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0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r>
              <a:rPr lang="zh-TW" altLang="en-US" dirty="0" smtClean="0"/>
              <a:t>的使用</a:t>
            </a:r>
            <a:r>
              <a:rPr lang="en-US" altLang="zh-TW" dirty="0" smtClean="0"/>
              <a:t>-</a:t>
            </a:r>
            <a:r>
              <a:rPr lang="zh-TW" altLang="en-US" dirty="0" smtClean="0"/>
              <a:t>登入成功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登入成功後，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首頁上方會出現當時註冊後的相關資訊及服務。</a:t>
            </a:r>
            <a:endParaRPr lang="en-US" altLang="zh-TW" dirty="0" smtClean="0"/>
          </a:p>
          <a:p>
            <a:r>
              <a:rPr lang="zh-TW" altLang="en-US" dirty="0" smtClean="0"/>
              <a:t>點選上方服務選項，可開啟該服務，點選</a:t>
            </a:r>
            <a:r>
              <a:rPr lang="en-US" altLang="zh-TW" dirty="0" smtClean="0"/>
              <a:t>Gmail</a:t>
            </a:r>
            <a:r>
              <a:rPr lang="zh-TW" altLang="en-US" dirty="0" smtClean="0"/>
              <a:t>即開啟信箱服務。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688" y="3789040"/>
            <a:ext cx="861060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直線圖說文字 1 4"/>
          <p:cNvSpPr/>
          <p:nvPr/>
        </p:nvSpPr>
        <p:spPr>
          <a:xfrm>
            <a:off x="251384" y="4880632"/>
            <a:ext cx="1152264" cy="348568"/>
          </a:xfrm>
          <a:prstGeom prst="borderCallout1">
            <a:avLst>
              <a:gd name="adj1" fmla="val 533"/>
              <a:gd name="adj2" fmla="val 18119"/>
              <a:gd name="adj3" fmla="val -234520"/>
              <a:gd name="adj4" fmla="val 1907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Google+</a:t>
            </a:r>
            <a:endParaRPr lang="zh-TW" altLang="en-US" dirty="0"/>
          </a:p>
        </p:txBody>
      </p:sp>
      <p:sp>
        <p:nvSpPr>
          <p:cNvPr id="8" name="直線圖說文字 1 7"/>
          <p:cNvSpPr/>
          <p:nvPr/>
        </p:nvSpPr>
        <p:spPr>
          <a:xfrm>
            <a:off x="971600" y="4365104"/>
            <a:ext cx="2448272" cy="348568"/>
          </a:xfrm>
          <a:prstGeom prst="borderCallout1">
            <a:avLst>
              <a:gd name="adj1" fmla="val -3111"/>
              <a:gd name="adj2" fmla="val 12416"/>
              <a:gd name="adj3" fmla="val -99711"/>
              <a:gd name="adj4" fmla="val -167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紅色橫槓顯示目前所在服務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直線圖說文字 1 8"/>
          <p:cNvSpPr/>
          <p:nvPr/>
        </p:nvSpPr>
        <p:spPr>
          <a:xfrm>
            <a:off x="4211960" y="4365104"/>
            <a:ext cx="2232248" cy="348568"/>
          </a:xfrm>
          <a:prstGeom prst="borderCallout1">
            <a:avLst>
              <a:gd name="adj1" fmla="val -3111"/>
              <a:gd name="adj2" fmla="val 12416"/>
              <a:gd name="adj3" fmla="val -96068"/>
              <a:gd name="adj4" fmla="val -1464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點選更多可開啟更多服務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4211960" y="4713672"/>
            <a:ext cx="387028" cy="159564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直線圖說文字 1 11"/>
          <p:cNvSpPr/>
          <p:nvPr/>
        </p:nvSpPr>
        <p:spPr>
          <a:xfrm>
            <a:off x="7115898" y="4959096"/>
            <a:ext cx="1788391" cy="348568"/>
          </a:xfrm>
          <a:prstGeom prst="borderCallout1">
            <a:avLst>
              <a:gd name="adj1" fmla="val -6754"/>
              <a:gd name="adj2" fmla="val 72067"/>
              <a:gd name="adj3" fmla="val -234520"/>
              <a:gd name="adj4" fmla="val 7214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帳戶設定及選項功能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8581938" y="4161272"/>
            <a:ext cx="193514" cy="7978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7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r>
              <a:rPr lang="zh-TW" altLang="en-US" dirty="0" smtClean="0"/>
              <a:t>的使用</a:t>
            </a:r>
            <a:r>
              <a:rPr lang="en-US" altLang="zh-TW" dirty="0" smtClean="0"/>
              <a:t>-Email</a:t>
            </a:r>
            <a:r>
              <a:rPr lang="zh-TW" altLang="en-US" dirty="0" smtClean="0"/>
              <a:t>介面介紹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988840"/>
            <a:ext cx="767303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267744" y="1989088"/>
            <a:ext cx="4176464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55576" y="2492896"/>
            <a:ext cx="7626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55576" y="2852936"/>
            <a:ext cx="1263724" cy="385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62162" y="3259212"/>
            <a:ext cx="762620" cy="1033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78000" y="4725144"/>
            <a:ext cx="13457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131840" y="2852936"/>
            <a:ext cx="1008360" cy="982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932040" y="2852936"/>
            <a:ext cx="2376264" cy="982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524328" y="2488208"/>
            <a:ext cx="7626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905638" y="2060972"/>
            <a:ext cx="52297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直線圖說文字 1 17"/>
          <p:cNvSpPr/>
          <p:nvPr/>
        </p:nvSpPr>
        <p:spPr>
          <a:xfrm>
            <a:off x="3923928" y="2460104"/>
            <a:ext cx="1728192" cy="360040"/>
          </a:xfrm>
          <a:prstGeom prst="borderCallout1">
            <a:avLst>
              <a:gd name="adj1" fmla="val 18750"/>
              <a:gd name="adj2" fmla="val -8333"/>
              <a:gd name="adj3" fmla="val -60342"/>
              <a:gd name="adj4" fmla="val -18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信件匣搜尋功能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直線圖說文字 1 20"/>
          <p:cNvSpPr/>
          <p:nvPr/>
        </p:nvSpPr>
        <p:spPr>
          <a:xfrm>
            <a:off x="1763688" y="2460104"/>
            <a:ext cx="1224012" cy="360040"/>
          </a:xfrm>
          <a:prstGeom prst="borderCallout1">
            <a:avLst>
              <a:gd name="adj1" fmla="val 18750"/>
              <a:gd name="adj2" fmla="val -8333"/>
              <a:gd name="adj3" fmla="val 63117"/>
              <a:gd name="adj4" fmla="val -28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Gmail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功能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直線圖說文字 1 21"/>
          <p:cNvSpPr/>
          <p:nvPr/>
        </p:nvSpPr>
        <p:spPr>
          <a:xfrm>
            <a:off x="1819424" y="3353172"/>
            <a:ext cx="1112540" cy="360040"/>
          </a:xfrm>
          <a:prstGeom prst="borderCallout1">
            <a:avLst>
              <a:gd name="adj1" fmla="val 18750"/>
              <a:gd name="adj2" fmla="val -8333"/>
              <a:gd name="adj3" fmla="val -60342"/>
              <a:gd name="adj4" fmla="val -18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撰寫郵件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直線圖說文字 1 22"/>
          <p:cNvSpPr/>
          <p:nvPr/>
        </p:nvSpPr>
        <p:spPr>
          <a:xfrm>
            <a:off x="1619672" y="4293096"/>
            <a:ext cx="1224012" cy="360040"/>
          </a:xfrm>
          <a:prstGeom prst="borderCallout1">
            <a:avLst>
              <a:gd name="adj1" fmla="val 18750"/>
              <a:gd name="adj2" fmla="val -8333"/>
              <a:gd name="adj3" fmla="val -60342"/>
              <a:gd name="adj4" fmla="val -18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信件匣功能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直線圖說文字 1 23"/>
          <p:cNvSpPr/>
          <p:nvPr/>
        </p:nvSpPr>
        <p:spPr>
          <a:xfrm>
            <a:off x="2348136" y="5301208"/>
            <a:ext cx="1728192" cy="360040"/>
          </a:xfrm>
          <a:prstGeom prst="borderCallout1">
            <a:avLst>
              <a:gd name="adj1" fmla="val 18750"/>
              <a:gd name="adj2" fmla="val -8333"/>
              <a:gd name="adj3" fmla="val -60342"/>
              <a:gd name="adj4" fmla="val -18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Google talk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功能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直線圖說文字 1 24"/>
          <p:cNvSpPr/>
          <p:nvPr/>
        </p:nvSpPr>
        <p:spPr>
          <a:xfrm>
            <a:off x="3636020" y="4015780"/>
            <a:ext cx="1296020" cy="360040"/>
          </a:xfrm>
          <a:prstGeom prst="borderCallout1">
            <a:avLst>
              <a:gd name="adj1" fmla="val 18750"/>
              <a:gd name="adj2" fmla="val -8333"/>
              <a:gd name="adj3" fmla="val -60342"/>
              <a:gd name="adj4" fmla="val -18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寄件者欄位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直線圖說文字 1 25"/>
          <p:cNvSpPr/>
          <p:nvPr/>
        </p:nvSpPr>
        <p:spPr>
          <a:xfrm>
            <a:off x="5364087" y="4001604"/>
            <a:ext cx="1512169" cy="360040"/>
          </a:xfrm>
          <a:prstGeom prst="borderCallout1">
            <a:avLst>
              <a:gd name="adj1" fmla="val 18750"/>
              <a:gd name="adj2" fmla="val -8333"/>
              <a:gd name="adj3" fmla="val -60342"/>
              <a:gd name="adj4" fmla="val -18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郵件主旨欄位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直線圖說文字 1 26"/>
          <p:cNvSpPr/>
          <p:nvPr/>
        </p:nvSpPr>
        <p:spPr>
          <a:xfrm>
            <a:off x="7092279" y="4569172"/>
            <a:ext cx="1074843" cy="360040"/>
          </a:xfrm>
          <a:prstGeom prst="borderCallout1">
            <a:avLst>
              <a:gd name="adj1" fmla="val 46969"/>
              <a:gd name="adj2" fmla="val 101898"/>
              <a:gd name="adj3" fmla="val -649415"/>
              <a:gd name="adj4" fmla="val 111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帳戶設定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直線圖說文字 1 28"/>
          <p:cNvSpPr/>
          <p:nvPr/>
        </p:nvSpPr>
        <p:spPr>
          <a:xfrm>
            <a:off x="6425046" y="5081612"/>
            <a:ext cx="1074843" cy="360040"/>
          </a:xfrm>
          <a:prstGeom prst="borderCallout1">
            <a:avLst>
              <a:gd name="adj1" fmla="val 46969"/>
              <a:gd name="adj2" fmla="val 101898"/>
              <a:gd name="adj3" fmla="val -649415"/>
              <a:gd name="adj4" fmla="val 111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郵件設定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6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r>
              <a:rPr lang="zh-TW" altLang="en-US" dirty="0" smtClean="0"/>
              <a:t>的使用</a:t>
            </a:r>
            <a:r>
              <a:rPr lang="en-US" altLang="zh-TW" dirty="0" smtClean="0"/>
              <a:t>-</a:t>
            </a:r>
            <a:r>
              <a:rPr lang="zh-TW" altLang="en-US" dirty="0" smtClean="0"/>
              <a:t>信件閱讀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988840"/>
            <a:ext cx="767303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300412" y="2852936"/>
            <a:ext cx="5943996" cy="258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線圖說文字 1 6"/>
          <p:cNvSpPr/>
          <p:nvPr/>
        </p:nvSpPr>
        <p:spPr>
          <a:xfrm>
            <a:off x="3707904" y="3251076"/>
            <a:ext cx="3868340" cy="360040"/>
          </a:xfrm>
          <a:prstGeom prst="borderCallout1">
            <a:avLst>
              <a:gd name="adj1" fmla="val 18750"/>
              <a:gd name="adj2" fmla="val -8333"/>
              <a:gd name="adj3" fmla="val -60342"/>
              <a:gd name="adj4" fmla="val -18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點選欲閱讀的信件，即可進入信件內容。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728" y="1997845"/>
            <a:ext cx="7920880" cy="459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123728" y="2852936"/>
            <a:ext cx="4176464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483644" y="3347988"/>
            <a:ext cx="4176464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直線圖說文字 1 11"/>
          <p:cNvSpPr/>
          <p:nvPr/>
        </p:nvSpPr>
        <p:spPr>
          <a:xfrm>
            <a:off x="6300192" y="3271664"/>
            <a:ext cx="1112540" cy="360040"/>
          </a:xfrm>
          <a:prstGeom prst="borderCallout1">
            <a:avLst>
              <a:gd name="adj1" fmla="val 18750"/>
              <a:gd name="adj2" fmla="val -8333"/>
              <a:gd name="adj3" fmla="val -60342"/>
              <a:gd name="adj4" fmla="val -18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信件主旨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直線圖說文字 1 12"/>
          <p:cNvSpPr/>
          <p:nvPr/>
        </p:nvSpPr>
        <p:spPr>
          <a:xfrm>
            <a:off x="6300192" y="3866220"/>
            <a:ext cx="1656184" cy="360040"/>
          </a:xfrm>
          <a:prstGeom prst="borderCallout1">
            <a:avLst>
              <a:gd name="adj1" fmla="val 18750"/>
              <a:gd name="adj2" fmla="val -8333"/>
              <a:gd name="adj3" fmla="val -60342"/>
              <a:gd name="adj4" fmla="val -18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寄件者及收件者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87825" y="3563888"/>
            <a:ext cx="199876" cy="220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728" y="2001541"/>
            <a:ext cx="7920880" cy="495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直線圖說文字 1 16"/>
          <p:cNvSpPr/>
          <p:nvPr/>
        </p:nvSpPr>
        <p:spPr>
          <a:xfrm>
            <a:off x="5478562" y="5229200"/>
            <a:ext cx="1469702" cy="360040"/>
          </a:xfrm>
          <a:prstGeom prst="borderCallout1">
            <a:avLst>
              <a:gd name="adj1" fmla="val 18750"/>
              <a:gd name="adj2" fmla="val -8333"/>
              <a:gd name="adj3" fmla="val -60342"/>
              <a:gd name="adj4" fmla="val -18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顯示詳細資訊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05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r>
              <a:rPr lang="zh-TW" altLang="en-US" dirty="0" smtClean="0"/>
              <a:t>的使用</a:t>
            </a:r>
            <a:r>
              <a:rPr lang="en-US" altLang="zh-TW" dirty="0" smtClean="0"/>
              <a:t>-</a:t>
            </a:r>
            <a:r>
              <a:rPr lang="zh-TW" altLang="en-US" dirty="0" smtClean="0"/>
              <a:t>登出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4214" y="3933056"/>
            <a:ext cx="352425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4214" y="3933056"/>
            <a:ext cx="35242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一般電腦設定於關機或關閉網頁後，</a:t>
            </a:r>
            <a:r>
              <a:rPr lang="en-US" altLang="zh-TW" dirty="0" smtClean="0"/>
              <a:t>Gmail</a:t>
            </a:r>
            <a:r>
              <a:rPr lang="zh-TW" altLang="en-US" dirty="0" smtClean="0"/>
              <a:t>帳戶會自行登出，但部分電腦設定非如此，需手動登出。</a:t>
            </a:r>
            <a:endParaRPr lang="en-US" altLang="zh-TW" dirty="0" smtClean="0"/>
          </a:p>
          <a:p>
            <a:r>
              <a:rPr lang="zh-TW" altLang="en-US" dirty="0" smtClean="0"/>
              <a:t>點選右上角「帳戶設定」圖示，於開啟選單中點選「登出」即可。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若使用為公用電腦，請務必點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選登出後，再行離開或關機，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以免個人資料或帳戶訊息外流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85844" y="4077072"/>
            <a:ext cx="5465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769820" y="5949280"/>
            <a:ext cx="7626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3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郵件刪除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過多的電子郵件，可能造成信箱容量不足以外，也有可能造成信件瀏覽不易等問題，故平時養成將信件分類或刪除等方式，可避免上述問題。</a:t>
            </a:r>
            <a:endParaRPr lang="en-US" altLang="zh-TW" dirty="0" smtClean="0"/>
          </a:p>
          <a:p>
            <a:r>
              <a:rPr lang="zh-TW" altLang="en-US" dirty="0" smtClean="0"/>
              <a:t>於勾選欲刪除的信件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可多選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，再點選垃圾桶圖示即可，刪除的信件會先存放至垃圾桶中。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860" y="4509120"/>
            <a:ext cx="2997200" cy="186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 3"/>
          <p:cNvSpPr/>
          <p:nvPr/>
        </p:nvSpPr>
        <p:spPr>
          <a:xfrm rot="13058178">
            <a:off x="756808" y="4993687"/>
            <a:ext cx="383134" cy="3704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860" y="4496420"/>
            <a:ext cx="3429000" cy="187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向右箭號 6"/>
          <p:cNvSpPr/>
          <p:nvPr/>
        </p:nvSpPr>
        <p:spPr>
          <a:xfrm rot="8078538">
            <a:off x="2288676" y="4158302"/>
            <a:ext cx="383134" cy="3704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8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郵件刪除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於閱讀郵件時，右上角更多的選項中，亦有刪除的功能，此方式只能一次刪除一封郵件。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460" y="3501008"/>
            <a:ext cx="5715000" cy="18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336" y="3551808"/>
            <a:ext cx="57404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右箭號 5"/>
          <p:cNvSpPr/>
          <p:nvPr/>
        </p:nvSpPr>
        <p:spPr>
          <a:xfrm rot="13028719">
            <a:off x="6223893" y="4061581"/>
            <a:ext cx="383134" cy="3704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43276" y="5191348"/>
            <a:ext cx="792088" cy="203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5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網路傳訊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透過網路的服務或功能，可將網路訊息透過即時性及非即時性的方式進行訊息的傳遞。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即時性：聊天室、</a:t>
            </a:r>
            <a:r>
              <a:rPr lang="en-US" altLang="zh-TW" dirty="0" smtClean="0"/>
              <a:t>msn</a:t>
            </a:r>
            <a:r>
              <a:rPr lang="zh-TW" altLang="en-US" dirty="0" smtClean="0"/>
              <a:t>、即時通等</a:t>
            </a:r>
            <a:r>
              <a:rPr lang="en-US" altLang="zh-TW" dirty="0" smtClean="0"/>
              <a:t>PC</a:t>
            </a:r>
            <a:r>
              <a:rPr lang="zh-TW" altLang="en-US" dirty="0" smtClean="0"/>
              <a:t>軟體或</a:t>
            </a:r>
            <a:r>
              <a:rPr lang="en-US" altLang="zh-TW" dirty="0" smtClean="0"/>
              <a:t>Line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What’s app</a:t>
            </a:r>
            <a:r>
              <a:rPr lang="zh-TW" altLang="en-US" dirty="0" smtClean="0"/>
              <a:t>、</a:t>
            </a:r>
            <a:r>
              <a:rPr lang="en-US" altLang="zh-TW" dirty="0" smtClean="0"/>
              <a:t>m+</a:t>
            </a:r>
            <a:r>
              <a:rPr lang="zh-TW" altLang="en-US" dirty="0" smtClean="0"/>
              <a:t>等手持裝置軟體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非即時性：留言板、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、塗鴉牆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283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r>
              <a:rPr lang="zh-TW" altLang="en-US" dirty="0" smtClean="0"/>
              <a:t>的使用</a:t>
            </a:r>
            <a:r>
              <a:rPr lang="en-US" altLang="zh-TW" dirty="0" smtClean="0"/>
              <a:t>-</a:t>
            </a:r>
            <a:r>
              <a:rPr lang="zh-TW" altLang="en-US" dirty="0" smtClean="0"/>
              <a:t>寄信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透過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收發信的功能，能達到訊息傳遞或資料傳遞的作用。</a:t>
            </a:r>
            <a:endParaRPr lang="en-US" altLang="zh-TW" dirty="0" smtClean="0"/>
          </a:p>
          <a:p>
            <a:r>
              <a:rPr lang="en-US" altLang="zh-TW" dirty="0" smtClean="0"/>
              <a:t>Email</a:t>
            </a:r>
            <a:r>
              <a:rPr lang="zh-TW" altLang="en-US" dirty="0" smtClean="0"/>
              <a:t>具有夾帶檔案的功能，除了一般可撰寫的文字外，亦可夾帶圖、文等檔案於其中，但夾帶檔案的大小亦有所限制。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05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r>
              <a:rPr lang="zh-TW" altLang="en-US" dirty="0" smtClean="0"/>
              <a:t>的使用</a:t>
            </a:r>
            <a:r>
              <a:rPr lang="en-US" altLang="zh-TW" dirty="0" smtClean="0"/>
              <a:t>-</a:t>
            </a:r>
            <a:r>
              <a:rPr lang="zh-TW" altLang="en-US" dirty="0" smtClean="0"/>
              <a:t>寄信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於</a:t>
            </a:r>
            <a:r>
              <a:rPr lang="en-US" altLang="zh-TW" dirty="0"/>
              <a:t>G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的功能中，點選左方撰寫功能即可開啟撰寫郵件功能。</a:t>
            </a: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804" y="3372544"/>
            <a:ext cx="77438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404" y="3284984"/>
            <a:ext cx="13589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2420888"/>
            <a:ext cx="425450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987824" y="5849044"/>
            <a:ext cx="208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舊版撰寫郵件介面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23928" y="4648200"/>
            <a:ext cx="208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版撰寫郵件介面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0804" y="3861048"/>
            <a:ext cx="1333500" cy="406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9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撰寫郵件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Gmail</a:t>
            </a:r>
            <a:r>
              <a:rPr lang="zh-TW" altLang="en-US" dirty="0" smtClean="0"/>
              <a:t>提供新舊兩種的撰寫郵件介面，功能相同，使用方式大同小異，差別在於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新版的撰寫郵件介面能同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時觀看郵件及同時開啟數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個撰寫介面。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404988"/>
            <a:ext cx="425450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撰寫郵件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收件者，需填入完整郵件地址，及包含</a:t>
            </a:r>
            <a:r>
              <a:rPr lang="en-US" altLang="zh-TW" dirty="0" smtClean="0"/>
              <a:t>@</a:t>
            </a:r>
            <a:r>
              <a:rPr lang="zh-TW" altLang="en-US" dirty="0" smtClean="0"/>
              <a:t>及後面文字。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例：</a:t>
            </a:r>
            <a:r>
              <a:rPr lang="en-US" altLang="zh-TW" dirty="0" smtClean="0"/>
              <a:t>shaumin.wang@gmail.com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副本，可將信件內容寄至多個收件者，收件者可於收件者名單中可見。</a:t>
            </a:r>
            <a:endParaRPr lang="en-US" altLang="zh-TW" dirty="0" smtClean="0"/>
          </a:p>
          <a:p>
            <a:r>
              <a:rPr lang="zh-TW" altLang="en-US" dirty="0" smtClean="0"/>
              <a:t>密件副本，同副本功能，差別在於收件者於名單中無法看到其它密件副本</a:t>
            </a:r>
            <a:r>
              <a:rPr lang="zh-TW" altLang="en-US" smtClean="0"/>
              <a:t>收件者。</a:t>
            </a:r>
            <a:endParaRPr lang="en-US" altLang="zh-TW" dirty="0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1475656" y="2780928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419904" y="2780928"/>
            <a:ext cx="28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779912" y="2780928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直線圖說文字 1 13"/>
          <p:cNvSpPr/>
          <p:nvPr/>
        </p:nvSpPr>
        <p:spPr>
          <a:xfrm>
            <a:off x="1835696" y="3047628"/>
            <a:ext cx="1512168" cy="381372"/>
          </a:xfrm>
          <a:prstGeom prst="borderCallout1">
            <a:avLst>
              <a:gd name="adj1" fmla="val 46465"/>
              <a:gd name="adj2" fmla="val -774"/>
              <a:gd name="adj3" fmla="val -65226"/>
              <a:gd name="adj4" fmla="val -13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使用者帳號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直線圖說文字 1 14"/>
          <p:cNvSpPr/>
          <p:nvPr/>
        </p:nvSpPr>
        <p:spPr>
          <a:xfrm>
            <a:off x="3635896" y="3047628"/>
            <a:ext cx="1584176" cy="381372"/>
          </a:xfrm>
          <a:prstGeom prst="borderCallout1">
            <a:avLst>
              <a:gd name="adj1" fmla="val 46465"/>
              <a:gd name="adj2" fmla="val -774"/>
              <a:gd name="adj3" fmla="val -71886"/>
              <a:gd name="adj4" fmla="val -55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英文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的意思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直線圖說文字 1 15"/>
          <p:cNvSpPr/>
          <p:nvPr/>
        </p:nvSpPr>
        <p:spPr>
          <a:xfrm>
            <a:off x="5436096" y="3047628"/>
            <a:ext cx="3024336" cy="381372"/>
          </a:xfrm>
          <a:prstGeom prst="borderCallout1">
            <a:avLst>
              <a:gd name="adj1" fmla="val 46465"/>
              <a:gd name="adj2" fmla="val -774"/>
              <a:gd name="adj3" fmla="val -71886"/>
              <a:gd name="adj4" fmla="val -216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所在的郵件伺服器主機名稱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14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附加檔案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256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寄送郵件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一般的郵件於撰寫完畢後，點選傳送，即可將信件送至指定的電子郵件信箱，對方收到信件後開啟的方式同前述的信件閱讀方式。</a:t>
            </a:r>
            <a:endParaRPr lang="en-US" altLang="zh-TW" dirty="0" smtClean="0"/>
          </a:p>
          <a:p>
            <a:r>
              <a:rPr lang="zh-TW" altLang="en-US" dirty="0" smtClean="0"/>
              <a:t>以目前網路的服務品質來說，一般信件寄出之後</a:t>
            </a:r>
            <a:r>
              <a:rPr lang="en-US" altLang="zh-TW" dirty="0" smtClean="0"/>
              <a:t>5~10</a:t>
            </a:r>
            <a:r>
              <a:rPr lang="zh-TW" altLang="en-US" dirty="0" smtClean="0"/>
              <a:t>秒內，對方即可收到信，但偶有因網路品質，造成信件較遲收到或寄出的可能。</a:t>
            </a:r>
            <a:endParaRPr lang="en-US" altLang="zh-TW" dirty="0" smtClean="0"/>
          </a:p>
          <a:p>
            <a:r>
              <a:rPr lang="zh-TW" altLang="en-US" dirty="0" smtClean="0"/>
              <a:t>但若相隔太久，如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小時以上，該信件即有可能被送至篩選系統所指定的垃圾郵件或廣告郵件當中。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309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回覆郵件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與對方往來信件時，透過回覆信件的功能，可直接將信件寄至該寄件者信箱。</a:t>
            </a:r>
            <a:endParaRPr lang="en-US" altLang="zh-TW" dirty="0" smtClean="0"/>
          </a:p>
          <a:p>
            <a:r>
              <a:rPr lang="zh-TW" altLang="en-US" dirty="0" smtClean="0"/>
              <a:t>透過閱讀信件時，右上角的更多功能鍵，點選回覆功能。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3933056"/>
            <a:ext cx="5867400" cy="173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07200" y="3972520"/>
            <a:ext cx="292100" cy="348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644008" y="4321088"/>
            <a:ext cx="792088" cy="196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4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信件轉寄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接收的郵件，可透過轉寄功能，將信件寄至原非收件者清單的使用者。</a:t>
            </a:r>
            <a:endParaRPr lang="en-US" altLang="zh-TW" dirty="0" smtClean="0"/>
          </a:p>
          <a:p>
            <a:r>
              <a:rPr lang="zh-TW" altLang="en-US" dirty="0"/>
              <a:t>透過閱讀信件時，右上角的更多功能鍵，</a:t>
            </a:r>
            <a:r>
              <a:rPr lang="zh-TW" altLang="en-US" dirty="0" smtClean="0"/>
              <a:t>點選轉寄功能</a:t>
            </a:r>
            <a:r>
              <a:rPr lang="zh-TW" altLang="en-US" dirty="0"/>
              <a:t>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3933056"/>
            <a:ext cx="5867400" cy="173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07200" y="3972520"/>
            <a:ext cx="292100" cy="348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644008" y="4528976"/>
            <a:ext cx="792088" cy="196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7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信件主旨的分辨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於一般信件往來中，接收對方第一封信的主旨，和平常大同小異，沒有特別的前置文字。</a:t>
            </a:r>
            <a:endParaRPr lang="en-US" altLang="zh-TW" dirty="0" smtClean="0"/>
          </a:p>
          <a:p>
            <a:r>
              <a:rPr lang="zh-TW" altLang="en-US" dirty="0" smtClean="0"/>
              <a:t>一旦點選回覆郵件後，對方接收到的郵件主旨，會增加前置文字</a:t>
            </a:r>
            <a:r>
              <a:rPr lang="en-US" altLang="zh-TW" dirty="0" smtClean="0"/>
              <a:t>RE</a:t>
            </a:r>
            <a:r>
              <a:rPr lang="zh-TW" altLang="en-US" dirty="0" smtClean="0"/>
              <a:t>：，代表</a:t>
            </a:r>
            <a:r>
              <a:rPr lang="en-US" altLang="zh-TW" dirty="0" smtClean="0"/>
              <a:t>Reply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(Gmail</a:t>
            </a:r>
            <a:r>
              <a:rPr lang="zh-TW" altLang="en-US" dirty="0" smtClean="0"/>
              <a:t>中，會保留使用原始主旨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點選轉寄郵件後，對方接收到的郵件主旨，會增加前置文字</a:t>
            </a:r>
            <a:r>
              <a:rPr lang="en-US" altLang="zh-TW" dirty="0" err="1" smtClean="0"/>
              <a:t>FWd</a:t>
            </a:r>
            <a:r>
              <a:rPr lang="zh-TW" altLang="en-US" dirty="0" smtClean="0"/>
              <a:t>：，代表</a:t>
            </a:r>
            <a:r>
              <a:rPr lang="en-US" altLang="zh-TW" dirty="0" smtClean="0"/>
              <a:t>Forward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5157192"/>
            <a:ext cx="5446340" cy="4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5819452"/>
            <a:ext cx="367240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垃圾郵件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點選左側選單的「更多」選項，會出現垃圾郵件的選項，即可點選進入管理，前述刪除的郵件可進到垃圾桶管理。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84" y="3544664"/>
            <a:ext cx="23622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3519016"/>
            <a:ext cx="54864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99344" y="5182840"/>
            <a:ext cx="590550" cy="190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>
            <a:off x="3052800" y="4068068"/>
            <a:ext cx="360040" cy="2970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972" y="3558654"/>
            <a:ext cx="24384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611560" y="5805264"/>
            <a:ext cx="590550" cy="392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2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r>
              <a:rPr lang="zh-TW" altLang="en-US" dirty="0" smtClean="0"/>
              <a:t>為一非即時性的傳訊服務，發展較前述幾項皆為早，除了提供文字的訊息傳遞，亦提供夾帶圖片、檔案的方式傳遞。</a:t>
            </a:r>
            <a:endParaRPr lang="en-US" altLang="zh-TW" dirty="0" smtClean="0"/>
          </a:p>
          <a:p>
            <a:r>
              <a:rPr lang="zh-TW" altLang="en-US" dirty="0" smtClean="0"/>
              <a:t>透過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的申請，可獲得網路服務業者所提供的更完善的服務，如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Yahoo</a:t>
            </a:r>
            <a:r>
              <a:rPr lang="zh-TW" altLang="en-US" dirty="0" smtClean="0"/>
              <a:t>或</a:t>
            </a:r>
            <a:r>
              <a:rPr lang="en-US" altLang="zh-TW" dirty="0" err="1" smtClean="0"/>
              <a:t>Pchome</a:t>
            </a:r>
            <a:r>
              <a:rPr lang="zh-TW" altLang="en-US" dirty="0" smtClean="0"/>
              <a:t>等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065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管理垃圾郵件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可手動刪除或等待系統自動刪除時間</a:t>
            </a:r>
            <a:r>
              <a:rPr lang="en-US" altLang="zh-TW" dirty="0" smtClean="0"/>
              <a:t>(30</a:t>
            </a:r>
            <a:r>
              <a:rPr lang="zh-TW" altLang="en-US" dirty="0" smtClean="0"/>
              <a:t>天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一般郵件可能被定義為垃圾郵件的情況，包含有廣告內容、不雅內容、語系不同、寄件者不明、主旨不明、日期不明或可能含有惡意程式等。</a:t>
            </a:r>
            <a:endParaRPr lang="en-US" altLang="zh-TW" dirty="0" smtClean="0"/>
          </a:p>
          <a:p>
            <a:r>
              <a:rPr lang="zh-TW" altLang="en-US" smtClean="0"/>
              <a:t>除了閱讀信件需注意外，寄件時亦需注意是否有符合上述的情況發生。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1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信件禮儀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與</a:t>
            </a:r>
            <a:r>
              <a:rPr lang="zh-TW" altLang="en-US" dirty="0" smtClean="0"/>
              <a:t>不常聯繫之使用者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往來，切記第一封信必須於信件內容明顯處，註明來信者姓名、稱謂等，以示尊重。</a:t>
            </a:r>
            <a:endParaRPr lang="en-US" altLang="zh-TW" dirty="0" smtClean="0"/>
          </a:p>
          <a:p>
            <a:r>
              <a:rPr lang="zh-TW" altLang="en-US" dirty="0" smtClean="0"/>
              <a:t>主旨及信件內容要清楚，切勿夾帶過多的圖或文，以免對方無法接收或閱讀。</a:t>
            </a:r>
            <a:endParaRPr lang="en-US" altLang="zh-TW" dirty="0" smtClean="0"/>
          </a:p>
          <a:p>
            <a:r>
              <a:rPr lang="zh-TW" altLang="en-US" dirty="0" smtClean="0"/>
              <a:t>勿轉寄沒有必要之信件，以免增加伺服器的負擔以及增加電腦中毒等危險。</a:t>
            </a:r>
            <a:endParaRPr lang="en-US" altLang="zh-TW" dirty="0" smtClean="0"/>
          </a:p>
          <a:p>
            <a:r>
              <a:rPr lang="zh-TW" altLang="en-US" dirty="0" smtClean="0"/>
              <a:t>和一般書寫紙本信件相同，仍需注意用字遣詞及禮儀。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51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請寄一封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至老師指定的信箱，信件主旨請寫明自己的班級、座號，信件內容請輸入名字。</a:t>
            </a:r>
            <a:endParaRPr lang="en-US" altLang="zh-TW" dirty="0" smtClean="0"/>
          </a:p>
          <a:p>
            <a:r>
              <a:rPr lang="zh-TW" altLang="en-US" dirty="0" smtClean="0"/>
              <a:t>收到一封標題為，“收到此信，可獲得幸福，轉寄出去讓更多人收到此份幸福吧！”，所以我要趕快把信寄給我的親朋好友。</a:t>
            </a:r>
            <a:endParaRPr lang="en-US" altLang="zh-TW" dirty="0" smtClean="0"/>
          </a:p>
          <a:p>
            <a:r>
              <a:rPr lang="zh-TW" altLang="en-US" dirty="0" smtClean="0"/>
              <a:t>說明信件主旨前置文字</a:t>
            </a:r>
            <a:r>
              <a:rPr lang="en-US" altLang="zh-TW" dirty="0" smtClean="0"/>
              <a:t>RE</a:t>
            </a:r>
            <a:r>
              <a:rPr lang="zh-TW" altLang="en-US" dirty="0" smtClean="0"/>
              <a:t>：及</a:t>
            </a:r>
            <a:r>
              <a:rPr lang="en-US" altLang="zh-TW" dirty="0" err="1" smtClean="0"/>
              <a:t>FWd</a:t>
            </a:r>
            <a:r>
              <a:rPr lang="zh-TW" altLang="en-US" dirty="0" smtClean="0"/>
              <a:t>：的不同？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33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常用聯絡人的建立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透過聯絡人清單的建立，可讓寄送郵件的動作更簡便，不需要於收件者位置重覆輸入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地址，可節省輸入文字的時間及可能帶來的錯誤。</a:t>
            </a:r>
            <a:endParaRPr lang="en-US" altLang="zh-TW" dirty="0" smtClean="0"/>
          </a:p>
          <a:p>
            <a:r>
              <a:rPr lang="zh-TW" altLang="en-US" dirty="0" smtClean="0"/>
              <a:t>可點選左上方</a:t>
            </a:r>
            <a:r>
              <a:rPr lang="en-US" altLang="zh-TW" dirty="0" smtClean="0"/>
              <a:t>Gmail</a:t>
            </a:r>
            <a:r>
              <a:rPr lang="zh-TW" altLang="en-US" dirty="0" smtClean="0"/>
              <a:t>進行切換。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3861048"/>
            <a:ext cx="1422401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06860" y="4370164"/>
            <a:ext cx="709240" cy="278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322760" y="4869160"/>
            <a:ext cx="531440" cy="214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新增聯絡人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進入聯絡人清單後，可瀏覽聯絡人，若要新增聯絡人，可點選上方新增聯絡人按鍵，並於下方輸入聯絡人電子郵件，完成後點選新增即可。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3789040"/>
            <a:ext cx="2959101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691680" y="4221088"/>
            <a:ext cx="720080" cy="342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789040"/>
            <a:ext cx="330324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930180" y="4652888"/>
            <a:ext cx="2918420" cy="338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076056" y="4995788"/>
            <a:ext cx="504056" cy="262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923928" y="4095378"/>
            <a:ext cx="360040" cy="2970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9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聯絡人清單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新增聯絡人後，可於聯絡人清單進行瀏覽，點選該聯絡人可瀏覽聯絡人詳細資料或進行編輯。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384" y="3068960"/>
            <a:ext cx="383540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215084" y="3606800"/>
            <a:ext cx="1564828" cy="342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908052"/>
            <a:ext cx="6819901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4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使用聯絡人清單寄信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於撰寫郵件時，點選收件者，即可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開啟聯絡人清單，點選聯絡人即可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勾選欲選取的收件者，副本及密件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副本亦同，選取完成後點選完成即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3717032"/>
            <a:ext cx="3482280" cy="350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740124" y="4068316"/>
            <a:ext cx="72008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1864364"/>
            <a:ext cx="3197820" cy="500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868144" y="2760216"/>
            <a:ext cx="1436488" cy="1820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676456" y="6516836"/>
            <a:ext cx="446112" cy="288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Gmail</a:t>
            </a:r>
            <a:r>
              <a:rPr lang="zh-TW" altLang="en-US" dirty="0" smtClean="0"/>
              <a:t>傳訊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透過</a:t>
            </a:r>
            <a:r>
              <a:rPr lang="en-US" altLang="zh-TW" dirty="0" smtClean="0"/>
              <a:t>Gmail</a:t>
            </a:r>
            <a:r>
              <a:rPr lang="zh-TW" altLang="en-US" dirty="0" smtClean="0"/>
              <a:t>附加的傳訊功能，可直接與傳訊的聯絡人以不透過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的方式進行線上的傳訊，透過</a:t>
            </a:r>
            <a:r>
              <a:rPr lang="en-US" altLang="zh-TW" dirty="0" smtClean="0"/>
              <a:t>Gmail</a:t>
            </a:r>
            <a:r>
              <a:rPr lang="zh-TW" altLang="en-US" dirty="0" smtClean="0"/>
              <a:t>左側選單最下方的即時傳訊進行功能的開關即可使用。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3289548"/>
            <a:ext cx="13716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3289547"/>
            <a:ext cx="1621532" cy="353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907704" y="6525344"/>
            <a:ext cx="360040" cy="30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27984" y="4293096"/>
            <a:ext cx="147751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9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新增傳訊聯絡人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點選即時通訊的選項功能，並於選單中點選新增聯絡人，並於視窗中輸入聯絡人地址並點選傳送邀請即可。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4392240"/>
            <a:ext cx="17272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310804" y="6436444"/>
            <a:ext cx="390996" cy="345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908" y="2907680"/>
            <a:ext cx="21844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287612" y="5301208"/>
            <a:ext cx="835496" cy="30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6688" y="3628996"/>
            <a:ext cx="5397500" cy="197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3779912" y="4318010"/>
            <a:ext cx="1296144" cy="30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783412" y="5250408"/>
            <a:ext cx="835496" cy="30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9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聯絡人確認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新增完畢的使用者會出現於下方的聯絡人清單，在對方未確認前，會出現已邀請字樣，被邀請的對方會出現確認動作的選單，點選是即接受對方邀請，並出現於下方聯絡人清單中。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3903836"/>
            <a:ext cx="1689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3903836"/>
            <a:ext cx="1651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3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r>
              <a:rPr lang="zh-TW" altLang="en-US" dirty="0" smtClean="0"/>
              <a:t>申請</a:t>
            </a:r>
            <a:r>
              <a:rPr lang="en-US" altLang="zh-TW" dirty="0" smtClean="0"/>
              <a:t>-Google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以下以申請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為例，透過申請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後，可獲得更多的服務，如雲端硬碟、日曆、</a:t>
            </a:r>
            <a:r>
              <a:rPr lang="en-US" altLang="zh-TW" dirty="0" smtClean="0"/>
              <a:t>Blog</a:t>
            </a:r>
            <a:r>
              <a:rPr lang="zh-TW" altLang="en-US" dirty="0" smtClean="0"/>
              <a:t>等。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2996952"/>
            <a:ext cx="3175085" cy="28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6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上線的對方前方會出現上線狀態圖示，上線狀態圖示於即時傳訊的選項功能有說明，使用者意可更改自身的上線狀態。</a:t>
            </a:r>
            <a:endParaRPr lang="en-US" altLang="zh-TW" dirty="0" smtClean="0"/>
          </a:p>
          <a:p>
            <a:r>
              <a:rPr lang="zh-TW" altLang="en-US" dirty="0" smtClean="0"/>
              <a:t>點選對方名稱即可開啟傳訊功能，於傳訊內容輸入完畢點選</a:t>
            </a:r>
            <a:r>
              <a:rPr lang="en-US" altLang="zh-TW" dirty="0" smtClean="0"/>
              <a:t>Enter</a:t>
            </a:r>
            <a:r>
              <a:rPr lang="zh-TW" altLang="en-US" dirty="0" smtClean="0"/>
              <a:t>鍵，即可進行傳訊。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4365104"/>
            <a:ext cx="16510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313012" y="4526508"/>
            <a:ext cx="350688" cy="299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3656732"/>
            <a:ext cx="120858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070608" y="5142770"/>
            <a:ext cx="582476" cy="30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4175832"/>
            <a:ext cx="2247900" cy="17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92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請在</a:t>
            </a:r>
            <a:r>
              <a:rPr lang="en-US" altLang="zh-TW" dirty="0" smtClean="0"/>
              <a:t>Gmail</a:t>
            </a:r>
            <a:r>
              <a:rPr lang="zh-TW" altLang="en-US" dirty="0" smtClean="0"/>
              <a:t>通訊錄中，新增幾位好有的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，並透過通訊錄的方式寄送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請在即時傳訊的通訊錄中，新增幾位好友，並透過即時傳訊的功能進行對談。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22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2924944"/>
            <a:ext cx="22098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Talk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Google Talk</a:t>
            </a:r>
            <a:r>
              <a:rPr lang="zh-TW" altLang="en-US" dirty="0" smtClean="0"/>
              <a:t>為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所提供的即時傳訊服務，於首頁點選更多功能，並進入</a:t>
            </a:r>
            <a:r>
              <a:rPr lang="en-US" altLang="zh-TW" dirty="0" smtClean="0"/>
              <a:t>Google Talk</a:t>
            </a:r>
            <a:r>
              <a:rPr lang="zh-TW" altLang="en-US" dirty="0" smtClean="0"/>
              <a:t>功能。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63292" y="5517232"/>
            <a:ext cx="652524" cy="292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3617094"/>
            <a:ext cx="3149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436096" y="4193660"/>
            <a:ext cx="2717552" cy="531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5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Google Talk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dirty="0" smtClean="0"/>
              <a:t>Google Talk</a:t>
            </a:r>
            <a:r>
              <a:rPr lang="zh-TW" altLang="en-US" dirty="0" smtClean="0"/>
              <a:t>頁面後，點選欲安裝的</a:t>
            </a:r>
            <a:r>
              <a:rPr lang="en-US" altLang="zh-TW" dirty="0" smtClean="0"/>
              <a:t>Google Talk</a:t>
            </a:r>
            <a:r>
              <a:rPr lang="zh-TW" altLang="en-US" dirty="0" smtClean="0"/>
              <a:t>類型。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2492896"/>
            <a:ext cx="5544616" cy="440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圖說文字 3"/>
          <p:cNvSpPr/>
          <p:nvPr/>
        </p:nvSpPr>
        <p:spPr>
          <a:xfrm>
            <a:off x="7020272" y="2708920"/>
            <a:ext cx="1584176" cy="432048"/>
          </a:xfrm>
          <a:prstGeom prst="wedgeRectCallout">
            <a:avLst>
              <a:gd name="adj1" fmla="val -67519"/>
              <a:gd name="adj2" fmla="val -4773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若出現非中文，可於此點選中文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繁體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58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安裝視訊與語音外掛程式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點選「安裝視通訊外掛程式」可進行外掛程式的安裝，點選完畢後於跳出的視窗點選儲存，完畢後開啟檔案進行安裝。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1" y="3661668"/>
            <a:ext cx="3619501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61668"/>
            <a:ext cx="42767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5424" y="2880618"/>
            <a:ext cx="226092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827584" y="4662462"/>
            <a:ext cx="3033216" cy="506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76256" y="5055381"/>
            <a:ext cx="864096" cy="506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6660232" y="3140968"/>
            <a:ext cx="1584176" cy="432048"/>
          </a:xfrm>
          <a:prstGeom prst="wedgeRectCallout">
            <a:avLst>
              <a:gd name="adj1" fmla="val -67519"/>
              <a:gd name="adj2" fmla="val -4773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點擊左鍵兩次進行外掛程式安裝。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6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259038"/>
            <a:ext cx="3943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806701" y="4763244"/>
            <a:ext cx="731341" cy="253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安裝視訊與語音外掛程式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執行檔案後，於安全性警式視窗點選執行，即可進行安裝，待出現已安裝視窗即代表安裝完畢，並點選關閉即關畢安裝視窗。。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086" y="3751461"/>
            <a:ext cx="44386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086" y="3751461"/>
            <a:ext cx="44386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086" y="3751461"/>
            <a:ext cx="44386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6744940" y="4915644"/>
            <a:ext cx="1080120" cy="253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5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進行視訊與語音通話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待安裝套件完畢後，開啟即時傳訊功能，所見圖示不同，點選聯絡人即可進行視訊及語音對談。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3721968"/>
            <a:ext cx="22098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4014068"/>
            <a:ext cx="18923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971600" y="5589240"/>
            <a:ext cx="936104" cy="253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15928" y="4014068"/>
            <a:ext cx="331936" cy="253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2981387"/>
            <a:ext cx="2734693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2946487"/>
            <a:ext cx="2235201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4969520" y="3994696"/>
            <a:ext cx="1101080" cy="2979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圖說文字 12"/>
          <p:cNvSpPr/>
          <p:nvPr/>
        </p:nvSpPr>
        <p:spPr>
          <a:xfrm>
            <a:off x="6125841" y="4395155"/>
            <a:ext cx="1584176" cy="432048"/>
          </a:xfrm>
          <a:prstGeom prst="wedgeRectCallout">
            <a:avLst>
              <a:gd name="adj1" fmla="val -67519"/>
              <a:gd name="adj2" fmla="val -4773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對方於彈出視窗中點選加入視訊聚會。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74" t="12500" r="17691" b="9722"/>
          <a:stretch/>
        </p:blipFill>
        <p:spPr bwMode="auto">
          <a:xfrm>
            <a:off x="1208732" y="1844824"/>
            <a:ext cx="6315596" cy="495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圖說文字 13"/>
          <p:cNvSpPr/>
          <p:nvPr/>
        </p:nvSpPr>
        <p:spPr>
          <a:xfrm>
            <a:off x="4139952" y="5379377"/>
            <a:ext cx="4932040" cy="926164"/>
          </a:xfrm>
          <a:prstGeom prst="wedgeRectCallout">
            <a:avLst>
              <a:gd name="adj1" fmla="val -57326"/>
              <a:gd name="adj2" fmla="val -4773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雙方都需要安裝通訊與語音套件才可進行雙方通話，且雙方都要安裝視訊鏡頭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(Webcam)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，才可進行正常的雙方視訊與語音對談。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8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Google Talk</a:t>
            </a:r>
            <a:r>
              <a:rPr lang="zh-TW" altLang="en-US" dirty="0" smtClean="0"/>
              <a:t>軟體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於</a:t>
            </a:r>
            <a:r>
              <a:rPr lang="en-US" altLang="zh-TW" dirty="0" smtClean="0"/>
              <a:t>Google Talk</a:t>
            </a:r>
            <a:r>
              <a:rPr lang="zh-TW" altLang="en-US" dirty="0" smtClean="0"/>
              <a:t>頁面點選下載</a:t>
            </a:r>
            <a:r>
              <a:rPr lang="en-US" altLang="zh-TW" dirty="0" smtClean="0"/>
              <a:t>Google Talk</a:t>
            </a:r>
            <a:r>
              <a:rPr lang="zh-TW" altLang="en-US" dirty="0" smtClean="0"/>
              <a:t>軟體，並將下載後的檔案執行，進行安裝。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140968"/>
            <a:ext cx="2603501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058" y="3843338"/>
            <a:ext cx="43243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029" y="2852936"/>
            <a:ext cx="48863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028" y="2854524"/>
            <a:ext cx="48863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027" y="2863404"/>
            <a:ext cx="48863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752747" y="3389362"/>
            <a:ext cx="2606329" cy="253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449192" y="5229200"/>
            <a:ext cx="910208" cy="2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056696" y="5923545"/>
            <a:ext cx="910208" cy="385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1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</a:t>
            </a:r>
            <a:r>
              <a:rPr lang="en-US" altLang="zh-TW" dirty="0" smtClean="0"/>
              <a:t>Google Talk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安裝完畢後會自動執行</a:t>
            </a:r>
            <a:r>
              <a:rPr lang="en-US" altLang="zh-TW" dirty="0" smtClean="0"/>
              <a:t>Google Talk</a:t>
            </a:r>
            <a:r>
              <a:rPr lang="zh-TW" altLang="en-US" dirty="0" smtClean="0"/>
              <a:t>軟體，或於程式集點選</a:t>
            </a:r>
            <a:r>
              <a:rPr lang="en-US" altLang="zh-TW" dirty="0" smtClean="0"/>
              <a:t>Google Talk</a:t>
            </a:r>
            <a:r>
              <a:rPr lang="zh-TW" altLang="en-US" dirty="0" smtClean="0"/>
              <a:t>軟體即可開啟。</a:t>
            </a:r>
            <a:endParaRPr lang="zh-TW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2476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"/>
          <a:stretch/>
        </p:blipFill>
        <p:spPr bwMode="auto">
          <a:xfrm>
            <a:off x="5436096" y="2495525"/>
            <a:ext cx="35210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436096" y="6453335"/>
            <a:ext cx="576064" cy="360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30056" y="4294336"/>
            <a:ext cx="1490216" cy="574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8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 smtClean="0"/>
              <a:t>Google Talk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Gmail</a:t>
            </a:r>
            <a:r>
              <a:rPr lang="zh-TW" altLang="en-US" dirty="0" smtClean="0"/>
              <a:t>的帳號及密碼即可登入</a:t>
            </a:r>
            <a:r>
              <a:rPr lang="en-US" altLang="zh-TW" dirty="0" smtClean="0"/>
              <a:t>Google Talk</a:t>
            </a:r>
            <a:r>
              <a:rPr lang="zh-TW" altLang="en-US" dirty="0" smtClean="0"/>
              <a:t>，登入後畫面如下。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2476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403648" y="4653136"/>
            <a:ext cx="1728191" cy="918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91680" y="6093297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2476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8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r>
              <a:rPr lang="zh-TW" altLang="en-US" dirty="0" smtClean="0"/>
              <a:t>申請</a:t>
            </a:r>
            <a:r>
              <a:rPr lang="en-US" altLang="zh-TW" dirty="0" smtClean="0"/>
              <a:t>-Google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至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首頁點選右上角登入。</a:t>
            </a:r>
            <a:endParaRPr lang="en-US" altLang="zh-TW" dirty="0" smtClean="0"/>
          </a:p>
          <a:p>
            <a:r>
              <a:rPr lang="zh-TW" altLang="en-US" dirty="0" smtClean="0"/>
              <a:t>並點選畫面中的「免費建立帳戶」進行帳戶</a:t>
            </a:r>
            <a:r>
              <a:rPr lang="zh-TW" altLang="en-US" dirty="0"/>
              <a:t>的</a:t>
            </a:r>
            <a:r>
              <a:rPr lang="zh-TW" altLang="en-US" dirty="0" smtClean="0"/>
              <a:t>註冊。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3702298"/>
            <a:ext cx="14192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3333997"/>
            <a:ext cx="4737100" cy="201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1585764" y="418718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608402" y="4007160"/>
            <a:ext cx="105183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2915816" y="4187180"/>
            <a:ext cx="576064" cy="45350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8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Talk </a:t>
            </a:r>
            <a:r>
              <a:rPr lang="zh-TW" altLang="en-US" dirty="0" smtClean="0"/>
              <a:t>傳訊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點選下方聯絡人即可開啟傳訊功能，於聯絡人上方點選滑鼠右鍵，亦可開啟更多功能。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005064"/>
            <a:ext cx="533717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2552328"/>
            <a:ext cx="2466975" cy="430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1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該有的禮儀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不管是使用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、傳訊軟體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網頁式或軟體</a:t>
            </a:r>
            <a:r>
              <a:rPr lang="en-US" altLang="zh-TW" dirty="0" smtClean="0"/>
              <a:t>)</a:t>
            </a:r>
            <a:r>
              <a:rPr lang="zh-TW" altLang="en-US" dirty="0" smtClean="0"/>
              <a:t>或聊天室軟體，該有的一般禮儀如同平常對話一般。</a:t>
            </a:r>
            <a:endParaRPr lang="en-US" altLang="zh-TW" dirty="0" smtClean="0"/>
          </a:p>
          <a:p>
            <a:r>
              <a:rPr lang="zh-TW" altLang="en-US" dirty="0" smtClean="0"/>
              <a:t>部分傳訊軟體或聊天室軟體提供匿名的功能，但匿名並非就代表能為非作歹，匿名僅對方無法得知和誰對談，但網路警察有辦法查證該使用者是誰。</a:t>
            </a:r>
            <a:endParaRPr lang="en-US" altLang="zh-TW" dirty="0" smtClean="0"/>
          </a:p>
          <a:p>
            <a:r>
              <a:rPr lang="en-US" altLang="zh-TW" b="1" dirty="0">
                <a:hlinkClick r:id="rId2"/>
              </a:rPr>
              <a:t>[ </a:t>
            </a:r>
            <a:r>
              <a:rPr lang="zh-TW" altLang="en-US" b="1" dirty="0">
                <a:hlinkClick r:id="rId2"/>
              </a:rPr>
              <a:t>法律 </a:t>
            </a:r>
            <a:r>
              <a:rPr lang="en-US" altLang="zh-TW" b="1" dirty="0">
                <a:hlinkClick r:id="rId2"/>
              </a:rPr>
              <a:t>] </a:t>
            </a:r>
            <a:r>
              <a:rPr lang="zh-TW" altLang="en-US" b="1" dirty="0">
                <a:hlinkClick r:id="rId2"/>
              </a:rPr>
              <a:t>網路上誹謗他人可能涉及的法律問題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28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請透過</a:t>
            </a:r>
            <a:r>
              <a:rPr lang="en-US" altLang="zh-TW" dirty="0" smtClean="0"/>
              <a:t>Google Talk</a:t>
            </a:r>
            <a:r>
              <a:rPr lang="zh-TW" altLang="en-US" dirty="0" smtClean="0"/>
              <a:t>的傳訊功能，傳遞一則訊息給你聯絡人清單中的一位朋友。</a:t>
            </a:r>
            <a:endParaRPr lang="en-US" altLang="zh-TW" dirty="0" smtClean="0"/>
          </a:p>
          <a:p>
            <a:r>
              <a:rPr lang="zh-TW" altLang="en-US" dirty="0" smtClean="0"/>
              <a:t>聊天室有提供自己命名暱稱的功能，所以我可以隨便利用別人常用的暱稱隨便亂留言，並隨便辱罵他人，也都沒有任何關係？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52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Email</a:t>
            </a:r>
            <a:r>
              <a:rPr lang="zh-TW" altLang="en-US" dirty="0"/>
              <a:t>申請</a:t>
            </a:r>
            <a:r>
              <a:rPr lang="en-US" altLang="zh-TW" dirty="0"/>
              <a:t>-Google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依序填入姓氏、名字及使用者名稱。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使用者名稱即帳號，或稱</a:t>
            </a:r>
            <a:r>
              <a:rPr lang="en-US" altLang="zh-TW" dirty="0" smtClean="0"/>
              <a:t>ID</a:t>
            </a:r>
            <a:r>
              <a:rPr lang="zh-TW" altLang="en-US" dirty="0" smtClean="0"/>
              <a:t>，帳號</a:t>
            </a:r>
            <a:r>
              <a:rPr lang="en-US" altLang="zh-TW" dirty="0" smtClean="0"/>
              <a:t>+@gmail.com</a:t>
            </a:r>
            <a:r>
              <a:rPr lang="zh-TW" altLang="en-US" dirty="0" smtClean="0"/>
              <a:t>即為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的完整地址。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使用者帳號為公開的資料，請勿使用於安全相關的數字或文字。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使用者帳號可用英文名字</a:t>
            </a:r>
            <a:r>
              <a:rPr lang="en-US" altLang="zh-TW" dirty="0" smtClean="0"/>
              <a:t>+</a:t>
            </a:r>
            <a:r>
              <a:rPr lang="zh-TW" altLang="en-US" dirty="0" smtClean="0"/>
              <a:t>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+</a:t>
            </a:r>
            <a:r>
              <a:rPr lang="zh-TW" altLang="en-US" dirty="0" smtClean="0"/>
              <a:t>出生月日，方便記憶及辨識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7064" y="4437112"/>
            <a:ext cx="35814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Email</a:t>
            </a:r>
            <a:r>
              <a:rPr lang="zh-TW" altLang="en-US" dirty="0"/>
              <a:t>申請</a:t>
            </a:r>
            <a:r>
              <a:rPr lang="en-US" altLang="zh-TW" dirty="0"/>
              <a:t>-Google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於建立密碼及確認密碼兩個欄位，輸入要設定的密碼兩次。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密碼的設定切勿過於簡單，如</a:t>
            </a:r>
            <a:r>
              <a:rPr lang="en-US" altLang="zh-TW" dirty="0" err="1" smtClean="0"/>
              <a:t>abcd</a:t>
            </a:r>
            <a:r>
              <a:rPr lang="zh-TW" altLang="en-US" dirty="0"/>
              <a:t>、</a:t>
            </a:r>
            <a:r>
              <a:rPr lang="en-US" altLang="zh-TW" dirty="0" smtClean="0"/>
              <a:t>apple</a:t>
            </a:r>
            <a:r>
              <a:rPr lang="zh-TW" altLang="en-US" dirty="0" smtClean="0"/>
              <a:t>或</a:t>
            </a:r>
            <a:r>
              <a:rPr lang="en-US" altLang="zh-TW" dirty="0" smtClean="0"/>
              <a:t>1234</a:t>
            </a:r>
            <a:r>
              <a:rPr lang="zh-TW" altLang="en-US" dirty="0" smtClean="0"/>
              <a:t>等的連續數字、英文或單字。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密碼的設定盡量避免使用和自身相關的英、數字，如英文名字、出生年月日、電話及身份證字號或護照號碼。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密碼的設定盡量使用英、數及特殊符號交替使用，可以提升安全性，如</a:t>
            </a:r>
            <a:r>
              <a:rPr lang="en-US" altLang="zh-TW" dirty="0" smtClean="0"/>
              <a:t>a1:b2,3@</a:t>
            </a:r>
            <a:r>
              <a:rPr lang="zh-TW" altLang="en-US" dirty="0" smtClean="0"/>
              <a:t>等。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4869160"/>
            <a:ext cx="3543301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4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Email</a:t>
            </a:r>
            <a:r>
              <a:rPr lang="zh-TW" altLang="en-US" dirty="0"/>
              <a:t>申請</a:t>
            </a:r>
            <a:r>
              <a:rPr lang="en-US" altLang="zh-TW" dirty="0"/>
              <a:t>-Google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依序填入出生年</a:t>
            </a:r>
            <a:r>
              <a:rPr lang="en-US" altLang="zh-TW" dirty="0" smtClean="0"/>
              <a:t>(</a:t>
            </a:r>
            <a:r>
              <a:rPr lang="zh-TW" altLang="en-US" dirty="0" smtClean="0"/>
              <a:t>西元年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、月、日及性別。</a:t>
            </a:r>
            <a:endParaRPr lang="en-US" altLang="zh-TW" dirty="0" smtClean="0"/>
          </a:p>
          <a:p>
            <a:r>
              <a:rPr lang="zh-TW" altLang="en-US" dirty="0" smtClean="0"/>
              <a:t>行動電話可選擇性填入，必要時若使用手機認證註冊時可用到。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Google</a:t>
            </a:r>
            <a:r>
              <a:rPr lang="zh-TW" altLang="en-US" dirty="0" smtClean="0"/>
              <a:t>註冊的安全性相對於其他網站較高，且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網頁並未有交易成份存在。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網站於註冊時，切勿使用虛擬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身份或他人身份，以免造成他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人困擾，甚至造成偽造文書等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刑事問題。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例：</a:t>
            </a:r>
            <a:r>
              <a:rPr lang="zh-TW" altLang="en-US" dirty="0" smtClean="0">
                <a:hlinkClick r:id="rId2"/>
              </a:rPr>
              <a:t>小安的雙胞胎事件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4394201"/>
            <a:ext cx="351790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9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Email</a:t>
            </a:r>
            <a:r>
              <a:rPr lang="zh-TW" altLang="en-US" dirty="0"/>
              <a:t>申請</a:t>
            </a:r>
            <a:r>
              <a:rPr lang="en-US" altLang="zh-TW" dirty="0"/>
              <a:t>-Google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5154611" cy="4389120"/>
          </a:xfrm>
        </p:spPr>
        <p:txBody>
          <a:bodyPr/>
          <a:lstStyle/>
          <a:p>
            <a:r>
              <a:rPr lang="zh-TW" altLang="en-US" dirty="0" smtClean="0"/>
              <a:t>若無備用電子郵件，可不填入。</a:t>
            </a:r>
            <a:endParaRPr lang="en-US" altLang="zh-TW" dirty="0" smtClean="0"/>
          </a:p>
          <a:p>
            <a:r>
              <a:rPr lang="zh-TW" altLang="en-US" dirty="0" smtClean="0"/>
              <a:t>填入下方排除自動程式欄位所出現之英文字。</a:t>
            </a:r>
            <a:endParaRPr lang="en-US" altLang="zh-TW" dirty="0" smtClean="0"/>
          </a:p>
          <a:p>
            <a:r>
              <a:rPr lang="zh-TW" altLang="en-US" dirty="0" smtClean="0"/>
              <a:t>點選「我同意</a:t>
            </a:r>
            <a:r>
              <a:rPr lang="en-US" altLang="zh-TW" dirty="0" smtClean="0"/>
              <a:t>Google《</a:t>
            </a:r>
            <a:r>
              <a:rPr lang="zh-TW" altLang="en-US" dirty="0" smtClean="0"/>
              <a:t>服務條款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及</a:t>
            </a:r>
            <a:r>
              <a:rPr lang="en-US" altLang="zh-TW" dirty="0" smtClean="0"/>
              <a:t>《</a:t>
            </a:r>
            <a:r>
              <a:rPr lang="zh-TW" altLang="en-US" dirty="0" smtClean="0"/>
              <a:t>隱私權政策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完成後點選下一步。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1811" y="908720"/>
            <a:ext cx="35687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7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1184</TotalTime>
  <Words>2365</Words>
  <Application>Microsoft Office PowerPoint</Application>
  <PresentationFormat>如螢幕大小 (4:3)</PresentationFormat>
  <Paragraphs>178</Paragraphs>
  <Slides>52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流線</vt:lpstr>
      <vt:lpstr> 五年級上學期電腦課程</vt:lpstr>
      <vt:lpstr>網路傳訊</vt:lpstr>
      <vt:lpstr>Email</vt:lpstr>
      <vt:lpstr>Email申請-Google</vt:lpstr>
      <vt:lpstr>Email申請-Google</vt:lpstr>
      <vt:lpstr>Email申請-Google</vt:lpstr>
      <vt:lpstr>Email申請-Google</vt:lpstr>
      <vt:lpstr>Email申請-Google</vt:lpstr>
      <vt:lpstr>Email申請-Google</vt:lpstr>
      <vt:lpstr>Email申請-Google</vt:lpstr>
      <vt:lpstr>Email申請-Google</vt:lpstr>
      <vt:lpstr>Email的使用-登入</vt:lpstr>
      <vt:lpstr>Email的使用-登入</vt:lpstr>
      <vt:lpstr>Email的使用-登入成功</vt:lpstr>
      <vt:lpstr>Email的使用-Email介面介紹</vt:lpstr>
      <vt:lpstr>Email的使用-信件閱讀</vt:lpstr>
      <vt:lpstr>Email的使用-登出</vt:lpstr>
      <vt:lpstr>郵件刪除</vt:lpstr>
      <vt:lpstr>郵件刪除</vt:lpstr>
      <vt:lpstr>Email的使用-寄信</vt:lpstr>
      <vt:lpstr>Email的使用-寄信</vt:lpstr>
      <vt:lpstr>撰寫郵件</vt:lpstr>
      <vt:lpstr>撰寫郵件</vt:lpstr>
      <vt:lpstr>附加檔案</vt:lpstr>
      <vt:lpstr>寄送郵件</vt:lpstr>
      <vt:lpstr>回覆郵件</vt:lpstr>
      <vt:lpstr>信件轉寄</vt:lpstr>
      <vt:lpstr>信件主旨的分辨</vt:lpstr>
      <vt:lpstr>垃圾郵件</vt:lpstr>
      <vt:lpstr>管理垃圾郵件</vt:lpstr>
      <vt:lpstr>信件禮儀</vt:lpstr>
      <vt:lpstr>Q</vt:lpstr>
      <vt:lpstr>常用聯絡人的建立</vt:lpstr>
      <vt:lpstr>新增聯絡人</vt:lpstr>
      <vt:lpstr>聯絡人清單</vt:lpstr>
      <vt:lpstr>使用聯絡人清單寄信</vt:lpstr>
      <vt:lpstr>Gmail傳訊</vt:lpstr>
      <vt:lpstr>新增傳訊聯絡人</vt:lpstr>
      <vt:lpstr>聯絡人確認</vt:lpstr>
      <vt:lpstr>傳訊</vt:lpstr>
      <vt:lpstr>Q</vt:lpstr>
      <vt:lpstr>Google Talk</vt:lpstr>
      <vt:lpstr>安裝Google Talk</vt:lpstr>
      <vt:lpstr>安裝視訊與語音外掛程式1</vt:lpstr>
      <vt:lpstr>安裝視訊與語音外掛程式2</vt:lpstr>
      <vt:lpstr>進行視訊與語音通話</vt:lpstr>
      <vt:lpstr>安裝Google Talk軟體</vt:lpstr>
      <vt:lpstr>執行Google Talk</vt:lpstr>
      <vt:lpstr>登入Google Talk</vt:lpstr>
      <vt:lpstr>Google Talk 傳訊</vt:lpstr>
      <vt:lpstr>該有的禮儀</vt:lpstr>
      <vt:lpstr>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smallright</dc:creator>
  <cp:lastModifiedBy>smallright</cp:lastModifiedBy>
  <cp:revision>124</cp:revision>
  <dcterms:created xsi:type="dcterms:W3CDTF">2012-09-10T15:16:37Z</dcterms:created>
  <dcterms:modified xsi:type="dcterms:W3CDTF">2013-01-17T14:24:21Z</dcterms:modified>
</cp:coreProperties>
</file>